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media/image2.jpeg" ContentType="image/jpeg"/>
  <Override PartName="/ppt/media/image3.jpeg" ContentType="image/jpeg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60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60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60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60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60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60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60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60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60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/Relationships>

</file>

<file path=ppt/charts/_rels/chart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.xlsx"/><Relationship Id="rId2" Type="http://schemas.openxmlformats.org/officeDocument/2006/relationships/image" Target="../media/image187.png"/><Relationship Id="rId3" Type="http://schemas.openxmlformats.org/officeDocument/2006/relationships/image" Target="../media/image188.png"/><Relationship Id="rId4" Type="http://schemas.openxmlformats.org/officeDocument/2006/relationships/image" Target="../media/image189.png"/><Relationship Id="rId5" Type="http://schemas.openxmlformats.org/officeDocument/2006/relationships/image" Target="../media/image190.png"/></Relationships>

</file>

<file path=ppt/charts/_rels/chart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.xlsx"/><Relationship Id="rId2" Type="http://schemas.openxmlformats.org/officeDocument/2006/relationships/image" Target="../media/image191.png"/><Relationship Id="rId3" Type="http://schemas.openxmlformats.org/officeDocument/2006/relationships/image" Target="../media/image192.png"/><Relationship Id="rId4" Type="http://schemas.openxmlformats.org/officeDocument/2006/relationships/image" Target="../media/image193.png"/><Relationship Id="rId5" Type="http://schemas.openxmlformats.org/officeDocument/2006/relationships/image" Target="../media/image194.png"/></Relationships>

</file>

<file path=ppt/charts/_rels/chart3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.xlsx"/><Relationship Id="rId2" Type="http://schemas.openxmlformats.org/officeDocument/2006/relationships/image" Target="../media/image195.png"/><Relationship Id="rId3" Type="http://schemas.openxmlformats.org/officeDocument/2006/relationships/image" Target="../media/image196.png"/><Relationship Id="rId4" Type="http://schemas.openxmlformats.org/officeDocument/2006/relationships/image" Target="../media/image197.png"/><Relationship Id="rId5" Type="http://schemas.openxmlformats.org/officeDocument/2006/relationships/image" Target="../media/image198.png"/></Relationships>

</file>

<file path=ppt/charts/_rels/chart4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4.xlsx"/><Relationship Id="rId2" Type="http://schemas.openxmlformats.org/officeDocument/2006/relationships/image" Target="../media/image199.png"/><Relationship Id="rId3" Type="http://schemas.openxmlformats.org/officeDocument/2006/relationships/image" Target="../media/image200.png"/><Relationship Id="rId4" Type="http://schemas.openxmlformats.org/officeDocument/2006/relationships/image" Target="../media/image201.png"/><Relationship Id="rId5" Type="http://schemas.openxmlformats.org/officeDocument/2006/relationships/image" Target="../media/image202.png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Région 1</c:v>
                </c:pt>
              </c:strCache>
            </c:strRef>
          </c:tx>
          <c:spPr>
            <a:blipFill rotWithShape="1">
              <a:blip r:embed="rId2"/>
              <a:srcRect l="0" t="0" r="0" b="0"/>
              <a:tile tx="0" ty="0" sx="100000" sy="100000" flip="none" algn="tl"/>
            </a:blipFill>
            <a:ln w="635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blipFill rotWithShape="1">
                <a:blip r:embed="rId2"/>
                <a:srcRect l="0" t="0" r="0" b="0"/>
                <a:tile tx="0" ty="0" sx="100000" sy="100000" flip="none" algn="tl"/>
              </a:blipFill>
              <a:ln w="635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blipFill rotWithShape="1">
                <a:blip r:embed="rId3"/>
                <a:srcRect l="0" t="0" r="0" b="0"/>
                <a:tile tx="0" ty="0" sx="100000" sy="100000" flip="none" algn="tl"/>
              </a:blipFill>
              <a:ln w="635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blipFill rotWithShape="1">
                <a:blip r:embed="rId4"/>
                <a:srcRect l="0" t="0" r="0" b="0"/>
                <a:tile tx="0" ty="0" sx="100000" sy="100000" flip="none" algn="tl"/>
              </a:blipFill>
              <a:ln w="635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blipFill rotWithShape="1">
                <a:blip r:embed="rId5"/>
                <a:srcRect l="0" t="0" r="0" b="0"/>
                <a:tile tx="0" ty="0" sx="100000" sy="100000" flip="none" algn="tl"/>
              </a:blipFill>
              <a:ln w="635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1" i="0" strike="noStrike" sz="4400" u="none">
                      <a:solidFill>
                        <a:srgbClr val="F6F8EB"/>
                      </a:solidFill>
                      <a:latin typeface="Palatino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1" i="0" strike="noStrike" sz="4400" u="none">
                      <a:solidFill>
                        <a:srgbClr val="F6F8EB"/>
                      </a:solidFill>
                      <a:latin typeface="Palatino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1" i="0" strike="noStrike" sz="4400" u="none">
                      <a:solidFill>
                        <a:srgbClr val="F6F8EB"/>
                      </a:solidFill>
                      <a:latin typeface="Palatino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#,##0%" sourceLinked="0"/>
              <c:txPr>
                <a:bodyPr/>
                <a:lstStyle/>
                <a:p>
                  <a:pPr>
                    <a:defRPr b="1" i="0" strike="noStrike" sz="4400" u="none">
                      <a:solidFill>
                        <a:srgbClr val="F6F8EB"/>
                      </a:solidFill>
                      <a:latin typeface="Palatino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#,##0%" sourceLinked="0"/>
            <c:txPr>
              <a:bodyPr/>
              <a:lstStyle/>
              <a:p>
                <a:pPr>
                  <a:defRPr b="1" i="0" strike="noStrike" sz="4400" u="none">
                    <a:solidFill>
                      <a:srgbClr val="F6F8EB"/>
                    </a:solidFill>
                    <a:latin typeface="Palatino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565F54">
                      <a:alpha val="92000"/>
                    </a:srgbClr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Sheet1!$B$1:$E$1</c:f>
              <c:strCache>
                <c:ptCount val="4"/>
                <c:pt idx="0">
                  <c:v>Jeu sur place</c:v>
                </c:pt>
                <c:pt idx="1">
                  <c:v>Vente de Marchandises</c:v>
                </c:pt>
                <c:pt idx="2">
                  <c:v>Prestation de services</c:v>
                </c:pt>
                <c:pt idx="3">
                  <c:v>Locations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41.000000</c:v>
                </c:pt>
                <c:pt idx="1">
                  <c:v>27.000000</c:v>
                </c:pt>
                <c:pt idx="2">
                  <c:v>21.000000</c:v>
                </c:pt>
                <c:pt idx="3">
                  <c:v>11.000000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Région 1</c:v>
                </c:pt>
              </c:strCache>
            </c:strRef>
          </c:tx>
          <c:spPr>
            <a:blipFill rotWithShape="1">
              <a:blip r:embed="rId2"/>
              <a:srcRect l="0" t="0" r="0" b="0"/>
              <a:tile tx="0" ty="0" sx="100000" sy="100000" flip="none" algn="tl"/>
            </a:blipFill>
            <a:ln w="635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blipFill rotWithShape="1">
                <a:blip r:embed="rId2"/>
                <a:srcRect l="0" t="0" r="0" b="0"/>
                <a:tile tx="0" ty="0" sx="100000" sy="100000" flip="none" algn="tl"/>
              </a:blipFill>
              <a:ln w="635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blipFill rotWithShape="1">
                <a:blip r:embed="rId3"/>
                <a:srcRect l="0" t="0" r="0" b="0"/>
                <a:tile tx="0" ty="0" sx="100000" sy="100000" flip="none" algn="tl"/>
              </a:blipFill>
              <a:ln w="635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blipFill rotWithShape="1">
                <a:blip r:embed="rId4"/>
                <a:srcRect l="0" t="0" r="0" b="0"/>
                <a:tile tx="0" ty="0" sx="100000" sy="100000" flip="none" algn="tl"/>
              </a:blipFill>
              <a:ln w="635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blipFill rotWithShape="1">
                <a:blip r:embed="rId5"/>
                <a:srcRect l="0" t="0" r="0" b="0"/>
                <a:tile tx="0" ty="0" sx="100000" sy="100000" flip="none" algn="tl"/>
              </a:blipFill>
              <a:ln w="635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1" i="0" strike="noStrike" sz="4400" u="none">
                      <a:solidFill>
                        <a:srgbClr val="F6F8EB"/>
                      </a:solidFill>
                      <a:latin typeface="Palatino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1" i="0" strike="noStrike" sz="4400" u="none">
                      <a:solidFill>
                        <a:srgbClr val="F6F8EB"/>
                      </a:solidFill>
                      <a:latin typeface="Palatino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1" i="0" strike="noStrike" sz="4400" u="none">
                      <a:solidFill>
                        <a:srgbClr val="F6F8EB"/>
                      </a:solidFill>
                      <a:latin typeface="Palatino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#,##0%" sourceLinked="0"/>
              <c:txPr>
                <a:bodyPr/>
                <a:lstStyle/>
                <a:p>
                  <a:pPr>
                    <a:defRPr b="1" i="0" strike="noStrike" sz="4400" u="none">
                      <a:solidFill>
                        <a:srgbClr val="F6F8EB"/>
                      </a:solidFill>
                      <a:latin typeface="Palatino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#,##0%" sourceLinked="0"/>
            <c:txPr>
              <a:bodyPr/>
              <a:lstStyle/>
              <a:p>
                <a:pPr>
                  <a:defRPr b="1" i="0" strike="noStrike" sz="4400" u="none">
                    <a:solidFill>
                      <a:srgbClr val="F6F8EB"/>
                    </a:solidFill>
                    <a:latin typeface="Palatino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565F54">
                      <a:alpha val="92000"/>
                    </a:srgbClr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Sheet1!$B$1:$E$1</c:f>
              <c:strCache>
                <c:ptCount val="4"/>
                <c:pt idx="0">
                  <c:v>Jeu sur place</c:v>
                </c:pt>
                <c:pt idx="1">
                  <c:v>Vente de Marchandises</c:v>
                </c:pt>
                <c:pt idx="2">
                  <c:v>Prestation de services</c:v>
                </c:pt>
                <c:pt idx="3">
                  <c:v>Locations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41.000000</c:v>
                </c:pt>
                <c:pt idx="1">
                  <c:v>27.000000</c:v>
                </c:pt>
                <c:pt idx="2">
                  <c:v>21.000000</c:v>
                </c:pt>
                <c:pt idx="3">
                  <c:v>11.000000</c:v>
                </c:pt>
              </c:numCache>
            </c:numRef>
          </c:val>
        </c:ser>
        <c:firstSliceAng val="288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Région 1</c:v>
                </c:pt>
              </c:strCache>
            </c:strRef>
          </c:tx>
          <c:spPr>
            <a:blipFill rotWithShape="1">
              <a:blip r:embed="rId2"/>
              <a:srcRect l="0" t="0" r="0" b="0"/>
              <a:tile tx="0" ty="0" sx="100000" sy="100000" flip="none" algn="tl"/>
            </a:blipFill>
            <a:ln w="635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blipFill rotWithShape="1">
                <a:blip r:embed="rId2"/>
                <a:srcRect l="0" t="0" r="0" b="0"/>
                <a:tile tx="0" ty="0" sx="100000" sy="100000" flip="none" algn="tl"/>
              </a:blipFill>
              <a:ln w="635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blipFill rotWithShape="1">
                <a:blip r:embed="rId3"/>
                <a:srcRect l="0" t="0" r="0" b="0"/>
                <a:tile tx="0" ty="0" sx="100000" sy="100000" flip="none" algn="tl"/>
              </a:blipFill>
              <a:ln w="635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blipFill rotWithShape="1">
                <a:blip r:embed="rId4"/>
                <a:srcRect l="0" t="0" r="0" b="0"/>
                <a:tile tx="0" ty="0" sx="100000" sy="100000" flip="none" algn="tl"/>
              </a:blipFill>
              <a:ln w="635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blipFill rotWithShape="1">
                <a:blip r:embed="rId5"/>
                <a:srcRect l="0" t="0" r="0" b="0"/>
                <a:tile tx="0" ty="0" sx="100000" sy="100000" flip="none" algn="tl"/>
              </a:blipFill>
              <a:ln w="635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1" i="0" strike="noStrike" sz="4400" u="none">
                      <a:solidFill>
                        <a:srgbClr val="F6F8EB"/>
                      </a:solidFill>
                      <a:latin typeface="Palatino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1" i="0" strike="noStrike" sz="4400" u="none">
                      <a:solidFill>
                        <a:srgbClr val="F6F8EB"/>
                      </a:solidFill>
                      <a:latin typeface="Palatino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1" i="0" strike="noStrike" sz="4400" u="none">
                      <a:solidFill>
                        <a:srgbClr val="F6F8EB"/>
                      </a:solidFill>
                      <a:latin typeface="Palatino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#,##0%" sourceLinked="0"/>
              <c:txPr>
                <a:bodyPr/>
                <a:lstStyle/>
                <a:p>
                  <a:pPr>
                    <a:defRPr b="1" i="0" strike="noStrike" sz="4400" u="none">
                      <a:solidFill>
                        <a:srgbClr val="F6F8EB"/>
                      </a:solidFill>
                      <a:latin typeface="Palatino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#,##0%" sourceLinked="0"/>
            <c:txPr>
              <a:bodyPr/>
              <a:lstStyle/>
              <a:p>
                <a:pPr>
                  <a:defRPr b="1" i="0" strike="noStrike" sz="4400" u="none">
                    <a:solidFill>
                      <a:srgbClr val="F6F8EB"/>
                    </a:solidFill>
                    <a:latin typeface="Palatino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565F54">
                      <a:alpha val="92000"/>
                    </a:srgbClr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Sheet1!$B$1:$E$1</c:f>
              <c:strCache>
                <c:ptCount val="4"/>
                <c:pt idx="0">
                  <c:v>Jeu sur place</c:v>
                </c:pt>
                <c:pt idx="1">
                  <c:v>Vente de Marchandises</c:v>
                </c:pt>
                <c:pt idx="2">
                  <c:v>Prestation de services</c:v>
                </c:pt>
                <c:pt idx="3">
                  <c:v>Locations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41.000000</c:v>
                </c:pt>
                <c:pt idx="1">
                  <c:v>27.000000</c:v>
                </c:pt>
                <c:pt idx="2">
                  <c:v>21.000000</c:v>
                </c:pt>
                <c:pt idx="3">
                  <c:v>11.000000</c:v>
                </c:pt>
              </c:numCache>
            </c:numRef>
          </c:val>
        </c:ser>
        <c:firstSliceAng val="163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Région 1</c:v>
                </c:pt>
              </c:strCache>
            </c:strRef>
          </c:tx>
          <c:spPr>
            <a:blipFill rotWithShape="1">
              <a:blip r:embed="rId2"/>
              <a:srcRect l="0" t="0" r="0" b="0"/>
              <a:tile tx="0" ty="0" sx="100000" sy="100000" flip="none" algn="tl"/>
            </a:blipFill>
            <a:ln w="635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blipFill rotWithShape="1">
                <a:blip r:embed="rId2"/>
                <a:srcRect l="0" t="0" r="0" b="0"/>
                <a:tile tx="0" ty="0" sx="100000" sy="100000" flip="none" algn="tl"/>
              </a:blipFill>
              <a:ln w="635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blipFill rotWithShape="1">
                <a:blip r:embed="rId3"/>
                <a:srcRect l="0" t="0" r="0" b="0"/>
                <a:tile tx="0" ty="0" sx="100000" sy="100000" flip="none" algn="tl"/>
              </a:blipFill>
              <a:ln w="635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blipFill rotWithShape="1">
                <a:blip r:embed="rId4"/>
                <a:srcRect l="0" t="0" r="0" b="0"/>
                <a:tile tx="0" ty="0" sx="100000" sy="100000" flip="none" algn="tl"/>
              </a:blipFill>
              <a:ln w="635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blipFill rotWithShape="1">
                <a:blip r:embed="rId5"/>
                <a:srcRect l="0" t="0" r="0" b="0"/>
                <a:tile tx="0" ty="0" sx="100000" sy="100000" flip="none" algn="tl"/>
              </a:blipFill>
              <a:ln w="635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1" i="0" strike="noStrike" sz="4400" u="none">
                      <a:solidFill>
                        <a:srgbClr val="F6F8EB"/>
                      </a:solidFill>
                      <a:latin typeface="Palatino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1" i="0" strike="noStrike" sz="4400" u="none">
                      <a:solidFill>
                        <a:srgbClr val="F6F8EB"/>
                      </a:solidFill>
                      <a:latin typeface="Palatino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1" i="0" strike="noStrike" sz="4400" u="none">
                      <a:solidFill>
                        <a:srgbClr val="F6F8EB"/>
                      </a:solidFill>
                      <a:latin typeface="Palatino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#,##0%" sourceLinked="0"/>
              <c:txPr>
                <a:bodyPr/>
                <a:lstStyle/>
                <a:p>
                  <a:pPr>
                    <a:defRPr b="1" i="0" strike="noStrike" sz="4400" u="none">
                      <a:solidFill>
                        <a:srgbClr val="F6F8EB"/>
                      </a:solidFill>
                      <a:latin typeface="Palatino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#,##0%" sourceLinked="0"/>
            <c:txPr>
              <a:bodyPr/>
              <a:lstStyle/>
              <a:p>
                <a:pPr>
                  <a:defRPr b="1" i="0" strike="noStrike" sz="4400" u="none">
                    <a:solidFill>
                      <a:srgbClr val="F6F8EB"/>
                    </a:solidFill>
                    <a:latin typeface="Palatino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565F54">
                      <a:alpha val="92000"/>
                    </a:srgbClr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Sheet1!$B$1:$E$1</c:f>
              <c:strCache>
                <c:ptCount val="4"/>
                <c:pt idx="0">
                  <c:v>Jeu sur place</c:v>
                </c:pt>
                <c:pt idx="1">
                  <c:v>Vente de Marchandises</c:v>
                </c:pt>
                <c:pt idx="2">
                  <c:v>Prestation de services</c:v>
                </c:pt>
                <c:pt idx="3">
                  <c:v>Locations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41.000000</c:v>
                </c:pt>
                <c:pt idx="1">
                  <c:v>27.000000</c:v>
                </c:pt>
                <c:pt idx="2">
                  <c:v>21.000000</c:v>
                </c:pt>
                <c:pt idx="3">
                  <c:v>11.000000</c:v>
                </c:pt>
              </c:numCache>
            </c:numRef>
          </c:val>
        </c:ser>
        <c:firstSliceAng val="76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7" name="Shape 14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r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/>
          <p:nvPr>
            <p:ph type="title"/>
          </p:nvPr>
        </p:nvSpPr>
        <p:spPr>
          <a:xfrm>
            <a:off x="1219200" y="2946400"/>
            <a:ext cx="21958300" cy="40894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Texte du titre</a:t>
            </a:r>
          </a:p>
        </p:txBody>
      </p:sp>
      <p:sp>
        <p:nvSpPr>
          <p:cNvPr id="12" name="Texte niveau 1…"/>
          <p:cNvSpPr txBox="1"/>
          <p:nvPr>
            <p:ph type="body" sz="quarter" idx="1"/>
          </p:nvPr>
        </p:nvSpPr>
        <p:spPr>
          <a:xfrm>
            <a:off x="1219200" y="7327900"/>
            <a:ext cx="21958300" cy="19685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 photos (autre)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ros plan sur deux expressos servis depuis une machine à expresso"/>
          <p:cNvSpPr/>
          <p:nvPr>
            <p:ph type="pic" sz="half" idx="21"/>
          </p:nvPr>
        </p:nvSpPr>
        <p:spPr>
          <a:xfrm>
            <a:off x="8331200" y="-647700"/>
            <a:ext cx="7797800" cy="11696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Gros plan sur un latte artistique dans une tasse blanche"/>
          <p:cNvSpPr/>
          <p:nvPr>
            <p:ph type="pic" idx="22"/>
          </p:nvPr>
        </p:nvSpPr>
        <p:spPr>
          <a:xfrm>
            <a:off x="10388141" y="-774700"/>
            <a:ext cx="15839321" cy="1057910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Gros plan sur des grains de café torréfiés"/>
          <p:cNvSpPr/>
          <p:nvPr>
            <p:ph type="pic" sz="half" idx="23"/>
          </p:nvPr>
        </p:nvSpPr>
        <p:spPr>
          <a:xfrm>
            <a:off x="533400" y="-889000"/>
            <a:ext cx="7797800" cy="1165013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Texte du titre"/>
          <p:cNvSpPr txBox="1"/>
          <p:nvPr>
            <p:ph type="title"/>
          </p:nvPr>
        </p:nvSpPr>
        <p:spPr>
          <a:xfrm>
            <a:off x="1219200" y="9550400"/>
            <a:ext cx="21958300" cy="20066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Texte du titre</a:t>
            </a:r>
          </a:p>
        </p:txBody>
      </p:sp>
      <p:sp>
        <p:nvSpPr>
          <p:cNvPr id="24" name="Texte niveau 1…"/>
          <p:cNvSpPr txBox="1"/>
          <p:nvPr>
            <p:ph type="body" sz="quarter" idx="1"/>
          </p:nvPr>
        </p:nvSpPr>
        <p:spPr>
          <a:xfrm>
            <a:off x="1219200" y="11531600"/>
            <a:ext cx="21958300" cy="18034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ros plan sur une louche en métal récupérant des grains de café torréfiés dans un conteneur"/>
          <p:cNvSpPr/>
          <p:nvPr>
            <p:ph type="pic" idx="21"/>
          </p:nvPr>
        </p:nvSpPr>
        <p:spPr>
          <a:xfrm>
            <a:off x="508000" y="-1244600"/>
            <a:ext cx="23368472" cy="11430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3" name="Texte du titre"/>
          <p:cNvSpPr txBox="1"/>
          <p:nvPr>
            <p:ph type="title"/>
          </p:nvPr>
        </p:nvSpPr>
        <p:spPr>
          <a:xfrm>
            <a:off x="1219200" y="9550400"/>
            <a:ext cx="21958300" cy="20066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Texte du titre</a:t>
            </a:r>
          </a:p>
        </p:txBody>
      </p:sp>
      <p:sp>
        <p:nvSpPr>
          <p:cNvPr id="34" name="Texte niveau 1…"/>
          <p:cNvSpPr txBox="1"/>
          <p:nvPr>
            <p:ph type="body" sz="quarter" idx="1"/>
          </p:nvPr>
        </p:nvSpPr>
        <p:spPr>
          <a:xfrm>
            <a:off x="1219200" y="11531600"/>
            <a:ext cx="21958300" cy="18034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- Centré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e du titre"/>
          <p:cNvSpPr txBox="1"/>
          <p:nvPr>
            <p:ph type="title"/>
          </p:nvPr>
        </p:nvSpPr>
        <p:spPr>
          <a:xfrm>
            <a:off x="1219200" y="4762500"/>
            <a:ext cx="21958300" cy="4165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Texte du titre</a:t>
            </a:r>
          </a:p>
        </p:txBody>
      </p:sp>
      <p:sp>
        <p:nvSpPr>
          <p:cNvPr id="4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ros plan sur deux expressos servis depuis une machine à expresso"/>
          <p:cNvSpPr/>
          <p:nvPr>
            <p:ph type="pic" sz="half" idx="21"/>
          </p:nvPr>
        </p:nvSpPr>
        <p:spPr>
          <a:xfrm>
            <a:off x="14871700" y="209550"/>
            <a:ext cx="8585200" cy="12877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1" name="Texte du titre"/>
          <p:cNvSpPr txBox="1"/>
          <p:nvPr>
            <p:ph type="title"/>
          </p:nvPr>
        </p:nvSpPr>
        <p:spPr>
          <a:xfrm>
            <a:off x="1219200" y="2336800"/>
            <a:ext cx="13487400" cy="49149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Texte du titre</a:t>
            </a:r>
          </a:p>
        </p:txBody>
      </p:sp>
      <p:sp>
        <p:nvSpPr>
          <p:cNvPr id="52" name="Texte niveau 1…"/>
          <p:cNvSpPr txBox="1"/>
          <p:nvPr>
            <p:ph type="body" sz="half" idx="1"/>
          </p:nvPr>
        </p:nvSpPr>
        <p:spPr>
          <a:xfrm>
            <a:off x="1219200" y="7607300"/>
            <a:ext cx="13487400" cy="50546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6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69" name="Texte niveau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ros plan sur deux expressos servis depuis une machine à expresso"/>
          <p:cNvSpPr/>
          <p:nvPr>
            <p:ph type="pic" sz="half" idx="21"/>
          </p:nvPr>
        </p:nvSpPr>
        <p:spPr>
          <a:xfrm>
            <a:off x="15506700" y="2260600"/>
            <a:ext cx="7988300" cy="1198245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8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79" name="Texte niveau 1…"/>
          <p:cNvSpPr txBox="1"/>
          <p:nvPr>
            <p:ph type="body" sz="half" idx="1"/>
          </p:nvPr>
        </p:nvSpPr>
        <p:spPr>
          <a:xfrm>
            <a:off x="1219200" y="3694989"/>
            <a:ext cx="13512800" cy="9105901"/>
          </a:xfrm>
          <a:prstGeom prst="rect">
            <a:avLst/>
          </a:prstGeom>
        </p:spPr>
        <p:txBody>
          <a:bodyPr/>
          <a:lstStyle>
            <a:lvl1pPr marL="5715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1pPr>
            <a:lvl2pPr marL="11430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2pPr>
            <a:lvl3pPr marL="17145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3pPr>
            <a:lvl4pPr marL="22860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4pPr>
            <a:lvl5pPr marL="28575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, puces, vidéo direct, pet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88" name="Texte niveau 1…"/>
          <p:cNvSpPr txBox="1"/>
          <p:nvPr>
            <p:ph type="body" sz="half" idx="1"/>
          </p:nvPr>
        </p:nvSpPr>
        <p:spPr>
          <a:xfrm>
            <a:off x="1219200" y="3695700"/>
            <a:ext cx="13512800" cy="9105900"/>
          </a:xfrm>
          <a:prstGeom prst="rect">
            <a:avLst/>
          </a:prstGeom>
        </p:spPr>
        <p:txBody>
          <a:bodyPr/>
          <a:lstStyle>
            <a:lvl1pPr marL="5715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1pPr>
            <a:lvl2pPr marL="11430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2pPr>
            <a:lvl3pPr marL="17145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3pPr>
            <a:lvl4pPr marL="22860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4pPr>
            <a:lvl5pPr marL="28575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9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, puces, vidéo direct, gr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97" name="Texte niveau 1…"/>
          <p:cNvSpPr txBox="1"/>
          <p:nvPr>
            <p:ph type="body" sz="half" idx="1"/>
          </p:nvPr>
        </p:nvSpPr>
        <p:spPr>
          <a:xfrm>
            <a:off x="1219200" y="3695700"/>
            <a:ext cx="13512800" cy="9105900"/>
          </a:xfrm>
          <a:prstGeom prst="rect">
            <a:avLst/>
          </a:prstGeom>
        </p:spPr>
        <p:txBody>
          <a:bodyPr/>
          <a:lstStyle>
            <a:lvl1pPr marL="5715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1pPr>
            <a:lvl2pPr marL="11430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2pPr>
            <a:lvl3pPr marL="17145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3pPr>
            <a:lvl4pPr marL="22860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4pPr>
            <a:lvl5pPr marL="28575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9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ce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e niveau 1…"/>
          <p:cNvSpPr txBox="1"/>
          <p:nvPr>
            <p:ph type="body" idx="1"/>
          </p:nvPr>
        </p:nvSpPr>
        <p:spPr>
          <a:xfrm>
            <a:off x="1219200" y="914400"/>
            <a:ext cx="21958300" cy="118999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0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 photo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ros plan sur des grains de café torréfiés sur un canevas blanc"/>
          <p:cNvSpPr/>
          <p:nvPr>
            <p:ph type="pic" sz="half" idx="21"/>
          </p:nvPr>
        </p:nvSpPr>
        <p:spPr>
          <a:xfrm>
            <a:off x="11723140" y="6570950"/>
            <a:ext cx="11849101" cy="784579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4" name="Gros plan sur un latte artistique dans une tasse blanche"/>
          <p:cNvSpPr/>
          <p:nvPr>
            <p:ph type="pic" sz="half" idx="22"/>
          </p:nvPr>
        </p:nvSpPr>
        <p:spPr>
          <a:xfrm>
            <a:off x="12224066" y="-483729"/>
            <a:ext cx="11569701" cy="772741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Gros plan sur deux expressos servis depuis une machine à expresso"/>
          <p:cNvSpPr/>
          <p:nvPr>
            <p:ph type="pic" idx="23"/>
          </p:nvPr>
        </p:nvSpPr>
        <p:spPr>
          <a:xfrm>
            <a:off x="660400" y="-3810000"/>
            <a:ext cx="12005733" cy="18008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tio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-Gilles Allain"/>
          <p:cNvSpPr txBox="1"/>
          <p:nvPr>
            <p:ph type="body" sz="quarter" idx="21"/>
          </p:nvPr>
        </p:nvSpPr>
        <p:spPr>
          <a:xfrm>
            <a:off x="3835400" y="9334500"/>
            <a:ext cx="16687800" cy="838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4400"/>
            </a:lvl1pPr>
          </a:lstStyle>
          <a:p>
            <a:pPr/>
            <a:r>
              <a:t>-Gilles Allain</a:t>
            </a:r>
          </a:p>
        </p:txBody>
      </p:sp>
      <p:sp>
        <p:nvSpPr>
          <p:cNvPr id="124" name="« Saisir une citation ici »"/>
          <p:cNvSpPr txBox="1"/>
          <p:nvPr>
            <p:ph type="body" sz="quarter" idx="22"/>
          </p:nvPr>
        </p:nvSpPr>
        <p:spPr>
          <a:xfrm>
            <a:off x="3835400" y="5924550"/>
            <a:ext cx="16687800" cy="1104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400"/>
              </a:spcBef>
              <a:buSzTx/>
              <a:buNone/>
            </a:lvl1pPr>
          </a:lstStyle>
          <a:p>
            <a:pPr/>
            <a:r>
              <a:t>« Saisir une citation ici » </a:t>
            </a:r>
          </a:p>
        </p:txBody>
      </p:sp>
      <p:sp>
        <p:nvSpPr>
          <p:cNvPr id="12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ros plan sur un latte artistique dans une tasse blanche"/>
          <p:cNvSpPr/>
          <p:nvPr>
            <p:ph type="pic" idx="21"/>
          </p:nvPr>
        </p:nvSpPr>
        <p:spPr>
          <a:xfrm>
            <a:off x="-2298700" y="-1143000"/>
            <a:ext cx="27432000" cy="1682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erg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1219200" y="215900"/>
            <a:ext cx="21958300" cy="276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1219200" y="3695700"/>
            <a:ext cx="21958300" cy="9105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11976100" y="13220700"/>
            <a:ext cx="4191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>
              <a:spcBef>
                <a:spcPts val="0"/>
              </a:spcBef>
              <a:defRPr sz="24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7493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4986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22479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9972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37465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44958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52451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59944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67437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Relationship Id="rId11" Type="http://schemas.openxmlformats.org/officeDocument/2006/relationships/image" Target="../media/image18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Relationship Id="rId3" Type="http://schemas.openxmlformats.org/officeDocument/2006/relationships/image" Target="../media/image10.png"/><Relationship Id="rId4" Type="http://schemas.openxmlformats.org/officeDocument/2006/relationships/image" Target="../media/image20.png"/><Relationship Id="rId5" Type="http://schemas.openxmlformats.org/officeDocument/2006/relationships/image" Target="../media/image12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5.png"/><Relationship Id="rId11" Type="http://schemas.openxmlformats.org/officeDocument/2006/relationships/image" Target="../media/image15.png"/><Relationship Id="rId12" Type="http://schemas.openxmlformats.org/officeDocument/2006/relationships/image" Target="../media/image26.png"/><Relationship Id="rId13" Type="http://schemas.openxmlformats.org/officeDocument/2006/relationships/image" Target="../media/image27.png"/><Relationship Id="rId14" Type="http://schemas.openxmlformats.org/officeDocument/2006/relationships/image" Target="../media/image28.png"/><Relationship Id="rId15" Type="http://schemas.openxmlformats.org/officeDocument/2006/relationships/image" Target="../media/image29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Relationship Id="rId3" Type="http://schemas.openxmlformats.org/officeDocument/2006/relationships/image" Target="../media/image15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Relationship Id="rId11" Type="http://schemas.openxmlformats.org/officeDocument/2006/relationships/image" Target="../media/image10.png"/><Relationship Id="rId12" Type="http://schemas.openxmlformats.org/officeDocument/2006/relationships/image" Target="../media/image38.png"/><Relationship Id="rId13" Type="http://schemas.openxmlformats.org/officeDocument/2006/relationships/image" Target="../media/image12.png"/><Relationship Id="rId14" Type="http://schemas.openxmlformats.org/officeDocument/2006/relationships/image" Target="../media/image39.png"/><Relationship Id="rId15" Type="http://schemas.openxmlformats.org/officeDocument/2006/relationships/image" Target="../media/image29.png"/><Relationship Id="rId16" Type="http://schemas.openxmlformats.org/officeDocument/2006/relationships/image" Target="../media/image40.png"/><Relationship Id="rId17" Type="http://schemas.openxmlformats.org/officeDocument/2006/relationships/image" Target="../media/image41.png"/><Relationship Id="rId18" Type="http://schemas.openxmlformats.org/officeDocument/2006/relationships/image" Target="../media/image4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3.png"/><Relationship Id="rId3" Type="http://schemas.openxmlformats.org/officeDocument/2006/relationships/image" Target="../media/image29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0" Type="http://schemas.openxmlformats.org/officeDocument/2006/relationships/image" Target="../media/image12.png"/><Relationship Id="rId11" Type="http://schemas.openxmlformats.org/officeDocument/2006/relationships/image" Target="../media/image50.png"/><Relationship Id="rId12" Type="http://schemas.openxmlformats.org/officeDocument/2006/relationships/image" Target="../media/image15.png"/><Relationship Id="rId13" Type="http://schemas.openxmlformats.org/officeDocument/2006/relationships/image" Target="../media/image51.png"/><Relationship Id="rId14" Type="http://schemas.openxmlformats.org/officeDocument/2006/relationships/image" Target="../media/image42.png"/><Relationship Id="rId15" Type="http://schemas.openxmlformats.org/officeDocument/2006/relationships/image" Target="../media/image52.png"/><Relationship Id="rId16" Type="http://schemas.openxmlformats.org/officeDocument/2006/relationships/image" Target="../media/image53.png"/><Relationship Id="rId17" Type="http://schemas.openxmlformats.org/officeDocument/2006/relationships/image" Target="../media/image54.png"/><Relationship Id="rId18" Type="http://schemas.openxmlformats.org/officeDocument/2006/relationships/image" Target="../media/image10.png"/><Relationship Id="rId19" Type="http://schemas.openxmlformats.org/officeDocument/2006/relationships/image" Target="../media/image55.png"/><Relationship Id="rId20" Type="http://schemas.openxmlformats.org/officeDocument/2006/relationships/image" Target="../media/image56.png"/><Relationship Id="rId21" Type="http://schemas.openxmlformats.org/officeDocument/2006/relationships/image" Target="../media/image5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8.png"/><Relationship Id="rId3" Type="http://schemas.openxmlformats.org/officeDocument/2006/relationships/image" Target="../media/image42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Relationship Id="rId8" Type="http://schemas.openxmlformats.org/officeDocument/2006/relationships/image" Target="../media/image63.png"/><Relationship Id="rId9" Type="http://schemas.openxmlformats.org/officeDocument/2006/relationships/image" Target="../media/image15.png"/><Relationship Id="rId10" Type="http://schemas.openxmlformats.org/officeDocument/2006/relationships/image" Target="../media/image64.png"/><Relationship Id="rId11" Type="http://schemas.openxmlformats.org/officeDocument/2006/relationships/image" Target="../media/image29.png"/><Relationship Id="rId12" Type="http://schemas.openxmlformats.org/officeDocument/2006/relationships/image" Target="../media/image65.png"/><Relationship Id="rId13" Type="http://schemas.openxmlformats.org/officeDocument/2006/relationships/image" Target="../media/image66.png"/><Relationship Id="rId14" Type="http://schemas.openxmlformats.org/officeDocument/2006/relationships/image" Target="../media/image67.png"/><Relationship Id="rId15" Type="http://schemas.openxmlformats.org/officeDocument/2006/relationships/image" Target="../media/image68.png"/><Relationship Id="rId16" Type="http://schemas.openxmlformats.org/officeDocument/2006/relationships/image" Target="../media/image12.png"/><Relationship Id="rId17" Type="http://schemas.openxmlformats.org/officeDocument/2006/relationships/image" Target="../media/image69.png"/><Relationship Id="rId18" Type="http://schemas.openxmlformats.org/officeDocument/2006/relationships/image" Target="../media/image70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1.png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5.png"/><Relationship Id="rId7" Type="http://schemas.openxmlformats.org/officeDocument/2006/relationships/image" Target="../media/image76.png"/><Relationship Id="rId8" Type="http://schemas.openxmlformats.org/officeDocument/2006/relationships/image" Target="../media/image29.png"/><Relationship Id="rId9" Type="http://schemas.openxmlformats.org/officeDocument/2006/relationships/image" Target="../media/image77.png"/><Relationship Id="rId10" Type="http://schemas.openxmlformats.org/officeDocument/2006/relationships/image" Target="../media/image42.png"/><Relationship Id="rId11" Type="http://schemas.openxmlformats.org/officeDocument/2006/relationships/image" Target="../media/image78.png"/><Relationship Id="rId12" Type="http://schemas.openxmlformats.org/officeDocument/2006/relationships/image" Target="../media/image79.png"/><Relationship Id="rId13" Type="http://schemas.openxmlformats.org/officeDocument/2006/relationships/image" Target="../media/image15.png"/><Relationship Id="rId14" Type="http://schemas.openxmlformats.org/officeDocument/2006/relationships/image" Target="../media/image80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1.png"/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5.png"/><Relationship Id="rId3" Type="http://schemas.openxmlformats.org/officeDocument/2006/relationships/image" Target="../media/image86.png"/><Relationship Id="rId4" Type="http://schemas.openxmlformats.org/officeDocument/2006/relationships/image" Target="../media/image87.png"/><Relationship Id="rId5" Type="http://schemas.openxmlformats.org/officeDocument/2006/relationships/image" Target="../media/image88.png"/><Relationship Id="rId6" Type="http://schemas.openxmlformats.org/officeDocument/2006/relationships/image" Target="../media/image89.png"/><Relationship Id="rId7" Type="http://schemas.openxmlformats.org/officeDocument/2006/relationships/image" Target="../media/image90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slide" Target="slide15.xml"/><Relationship Id="rId4" Type="http://schemas.openxmlformats.org/officeDocument/2006/relationships/image" Target="../media/image91.png"/><Relationship Id="rId5" Type="http://schemas.openxmlformats.org/officeDocument/2006/relationships/slide" Target="slide14.xml"/><Relationship Id="rId6" Type="http://schemas.openxmlformats.org/officeDocument/2006/relationships/image" Target="../media/image92.png"/><Relationship Id="rId7" Type="http://schemas.openxmlformats.org/officeDocument/2006/relationships/slide" Target="slide17.xml"/><Relationship Id="rId8" Type="http://schemas.openxmlformats.org/officeDocument/2006/relationships/image" Target="../media/image93.png"/><Relationship Id="rId9" Type="http://schemas.openxmlformats.org/officeDocument/2006/relationships/slide" Target="slide16.xml"/><Relationship Id="rId10" Type="http://schemas.openxmlformats.org/officeDocument/2006/relationships/image" Target="../media/image94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13.xml"/><Relationship Id="rId3" Type="http://schemas.openxmlformats.org/officeDocument/2006/relationships/image" Target="../media/image95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13.xml"/><Relationship Id="rId3" Type="http://schemas.openxmlformats.org/officeDocument/2006/relationships/image" Target="../media/image96.png"/><Relationship Id="rId4" Type="http://schemas.openxmlformats.org/officeDocument/2006/relationships/image" Target="../media/image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13.xml"/><Relationship Id="rId3" Type="http://schemas.openxmlformats.org/officeDocument/2006/relationships/image" Target="../media/image97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8.png"/><Relationship Id="rId3" Type="http://schemas.openxmlformats.org/officeDocument/2006/relationships/image" Target="../media/image1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9.png"/><Relationship Id="rId3" Type="http://schemas.openxmlformats.org/officeDocument/2006/relationships/image" Target="../media/image100.png"/><Relationship Id="rId4" Type="http://schemas.openxmlformats.org/officeDocument/2006/relationships/image" Target="../media/image101.png"/><Relationship Id="rId5" Type="http://schemas.openxmlformats.org/officeDocument/2006/relationships/image" Target="../media/image1.png"/><Relationship Id="rId6" Type="http://schemas.openxmlformats.org/officeDocument/2006/relationships/image" Target="../media/image102.png"/><Relationship Id="rId7" Type="http://schemas.openxmlformats.org/officeDocument/2006/relationships/image" Target="../media/image103.png"/><Relationship Id="rId8" Type="http://schemas.openxmlformats.org/officeDocument/2006/relationships/image" Target="../media/image104.png"/><Relationship Id="rId9" Type="http://schemas.openxmlformats.org/officeDocument/2006/relationships/image" Target="../media/image105.png"/><Relationship Id="rId10" Type="http://schemas.openxmlformats.org/officeDocument/2006/relationships/image" Target="../media/image106.png"/><Relationship Id="rId11" Type="http://schemas.openxmlformats.org/officeDocument/2006/relationships/image" Target="../media/image107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8.png"/><Relationship Id="rId3" Type="http://schemas.openxmlformats.org/officeDocument/2006/relationships/image" Target="../media/image109.png"/><Relationship Id="rId4" Type="http://schemas.openxmlformats.org/officeDocument/2006/relationships/image" Target="../media/image110.png"/><Relationship Id="rId5" Type="http://schemas.openxmlformats.org/officeDocument/2006/relationships/image" Target="../media/image111.png"/><Relationship Id="rId6" Type="http://schemas.openxmlformats.org/officeDocument/2006/relationships/image" Target="../media/image1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0.xml"/><Relationship Id="rId3" Type="http://schemas.openxmlformats.org/officeDocument/2006/relationships/image" Target="../media/image112.png"/><Relationship Id="rId4" Type="http://schemas.openxmlformats.org/officeDocument/2006/relationships/slide" Target="slide26.xml"/><Relationship Id="rId5" Type="http://schemas.openxmlformats.org/officeDocument/2006/relationships/image" Target="../media/image113.png"/><Relationship Id="rId6" Type="http://schemas.openxmlformats.org/officeDocument/2006/relationships/slide" Target="slide28.xml"/><Relationship Id="rId7" Type="http://schemas.openxmlformats.org/officeDocument/2006/relationships/image" Target="../media/image114.png"/><Relationship Id="rId8" Type="http://schemas.openxmlformats.org/officeDocument/2006/relationships/slide" Target="slide24.xml"/><Relationship Id="rId9" Type="http://schemas.openxmlformats.org/officeDocument/2006/relationships/image" Target="../media/image115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6.png"/><Relationship Id="rId3" Type="http://schemas.openxmlformats.org/officeDocument/2006/relationships/image" Target="../media/image117.png"/><Relationship Id="rId4" Type="http://schemas.openxmlformats.org/officeDocument/2006/relationships/image" Target="../media/image112.png"/><Relationship Id="rId5" Type="http://schemas.openxmlformats.org/officeDocument/2006/relationships/image" Target="../media/image118.png"/><Relationship Id="rId6" Type="http://schemas.openxmlformats.org/officeDocument/2006/relationships/image" Target="../media/image114.png"/><Relationship Id="rId7" Type="http://schemas.openxmlformats.org/officeDocument/2006/relationships/image" Target="../media/image115.png"/><Relationship Id="rId8" Type="http://schemas.openxmlformats.org/officeDocument/2006/relationships/image" Target="../media/image1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0.xml"/><Relationship Id="rId3" Type="http://schemas.openxmlformats.org/officeDocument/2006/relationships/image" Target="../media/image112.png"/><Relationship Id="rId4" Type="http://schemas.openxmlformats.org/officeDocument/2006/relationships/slide" Target="slide26.xml"/><Relationship Id="rId5" Type="http://schemas.openxmlformats.org/officeDocument/2006/relationships/image" Target="../media/image113.png"/><Relationship Id="rId6" Type="http://schemas.openxmlformats.org/officeDocument/2006/relationships/slide" Target="slide28.xml"/><Relationship Id="rId7" Type="http://schemas.openxmlformats.org/officeDocument/2006/relationships/image" Target="../media/image114.png"/><Relationship Id="rId8" Type="http://schemas.openxmlformats.org/officeDocument/2006/relationships/slide" Target="slide24.xml"/><Relationship Id="rId9" Type="http://schemas.openxmlformats.org/officeDocument/2006/relationships/image" Target="../media/image115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9.png"/><Relationship Id="rId3" Type="http://schemas.openxmlformats.org/officeDocument/2006/relationships/image" Target="../media/image120.png"/><Relationship Id="rId4" Type="http://schemas.openxmlformats.org/officeDocument/2006/relationships/image" Target="../media/image112.png"/><Relationship Id="rId5" Type="http://schemas.openxmlformats.org/officeDocument/2006/relationships/image" Target="../media/image113.png"/><Relationship Id="rId6" Type="http://schemas.openxmlformats.org/officeDocument/2006/relationships/image" Target="../media/image114.png"/><Relationship Id="rId7" Type="http://schemas.openxmlformats.org/officeDocument/2006/relationships/image" Target="../media/image115.png"/><Relationship Id="rId8" Type="http://schemas.openxmlformats.org/officeDocument/2006/relationships/image" Target="../media/image1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0.xml"/><Relationship Id="rId3" Type="http://schemas.openxmlformats.org/officeDocument/2006/relationships/image" Target="../media/image112.png"/><Relationship Id="rId4" Type="http://schemas.openxmlformats.org/officeDocument/2006/relationships/slide" Target="slide26.xml"/><Relationship Id="rId5" Type="http://schemas.openxmlformats.org/officeDocument/2006/relationships/image" Target="../media/image113.png"/><Relationship Id="rId6" Type="http://schemas.openxmlformats.org/officeDocument/2006/relationships/slide" Target="slide28.xml"/><Relationship Id="rId7" Type="http://schemas.openxmlformats.org/officeDocument/2006/relationships/image" Target="../media/image114.png"/><Relationship Id="rId8" Type="http://schemas.openxmlformats.org/officeDocument/2006/relationships/slide" Target="slide24.xml"/><Relationship Id="rId9" Type="http://schemas.openxmlformats.org/officeDocument/2006/relationships/image" Target="../media/image115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1.png"/><Relationship Id="rId3" Type="http://schemas.openxmlformats.org/officeDocument/2006/relationships/image" Target="../media/image122.png"/><Relationship Id="rId4" Type="http://schemas.openxmlformats.org/officeDocument/2006/relationships/image" Target="../media/image112.png"/><Relationship Id="rId5" Type="http://schemas.openxmlformats.org/officeDocument/2006/relationships/image" Target="../media/image118.png"/><Relationship Id="rId6" Type="http://schemas.openxmlformats.org/officeDocument/2006/relationships/image" Target="../media/image114.png"/><Relationship Id="rId7" Type="http://schemas.openxmlformats.org/officeDocument/2006/relationships/image" Target="../media/image115.png"/><Relationship Id="rId8" Type="http://schemas.openxmlformats.org/officeDocument/2006/relationships/image" Target="../media/image1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0.xml"/><Relationship Id="rId3" Type="http://schemas.openxmlformats.org/officeDocument/2006/relationships/image" Target="../media/image112.png"/><Relationship Id="rId4" Type="http://schemas.openxmlformats.org/officeDocument/2006/relationships/slide" Target="slide26.xml"/><Relationship Id="rId5" Type="http://schemas.openxmlformats.org/officeDocument/2006/relationships/image" Target="../media/image113.png"/><Relationship Id="rId6" Type="http://schemas.openxmlformats.org/officeDocument/2006/relationships/slide" Target="slide28.xml"/><Relationship Id="rId7" Type="http://schemas.openxmlformats.org/officeDocument/2006/relationships/image" Target="../media/image114.png"/><Relationship Id="rId8" Type="http://schemas.openxmlformats.org/officeDocument/2006/relationships/slide" Target="slide24.xml"/><Relationship Id="rId9" Type="http://schemas.openxmlformats.org/officeDocument/2006/relationships/image" Target="../media/image115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3.png"/><Relationship Id="rId3" Type="http://schemas.openxmlformats.org/officeDocument/2006/relationships/image" Target="../media/image124.png"/><Relationship Id="rId4" Type="http://schemas.openxmlformats.org/officeDocument/2006/relationships/image" Target="../media/image112.png"/><Relationship Id="rId5" Type="http://schemas.openxmlformats.org/officeDocument/2006/relationships/image" Target="../media/image113.png"/><Relationship Id="rId6" Type="http://schemas.openxmlformats.org/officeDocument/2006/relationships/image" Target="../media/image114.png"/><Relationship Id="rId7" Type="http://schemas.openxmlformats.org/officeDocument/2006/relationships/image" Target="../media/image115.png"/><Relationship Id="rId8" Type="http://schemas.openxmlformats.org/officeDocument/2006/relationships/image" Target="../media/image1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0.xml"/><Relationship Id="rId3" Type="http://schemas.openxmlformats.org/officeDocument/2006/relationships/image" Target="../media/image112.png"/><Relationship Id="rId4" Type="http://schemas.openxmlformats.org/officeDocument/2006/relationships/slide" Target="slide26.xml"/><Relationship Id="rId5" Type="http://schemas.openxmlformats.org/officeDocument/2006/relationships/image" Target="../media/image113.png"/><Relationship Id="rId6" Type="http://schemas.openxmlformats.org/officeDocument/2006/relationships/slide" Target="slide28.xml"/><Relationship Id="rId7" Type="http://schemas.openxmlformats.org/officeDocument/2006/relationships/image" Target="../media/image114.png"/><Relationship Id="rId8" Type="http://schemas.openxmlformats.org/officeDocument/2006/relationships/slide" Target="slide24.xml"/><Relationship Id="rId9" Type="http://schemas.openxmlformats.org/officeDocument/2006/relationships/image" Target="../media/image115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5.png"/><Relationship Id="rId3" Type="http://schemas.openxmlformats.org/officeDocument/2006/relationships/image" Target="../media/image89.png"/><Relationship Id="rId4" Type="http://schemas.openxmlformats.org/officeDocument/2006/relationships/image" Target="../media/image125.png"/><Relationship Id="rId5" Type="http://schemas.openxmlformats.org/officeDocument/2006/relationships/slide" Target="slide36.xml"/><Relationship Id="rId6" Type="http://schemas.openxmlformats.org/officeDocument/2006/relationships/slide" Target="slide38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6.png"/><Relationship Id="rId3" Type="http://schemas.openxmlformats.org/officeDocument/2006/relationships/image" Target="../media/image127.png"/><Relationship Id="rId4" Type="http://schemas.openxmlformats.org/officeDocument/2006/relationships/image" Target="../media/image128.png"/><Relationship Id="rId5" Type="http://schemas.openxmlformats.org/officeDocument/2006/relationships/image" Target="../media/image129.png"/><Relationship Id="rId6" Type="http://schemas.openxmlformats.org/officeDocument/2006/relationships/image" Target="../media/image130.png"/><Relationship Id="rId7" Type="http://schemas.openxmlformats.org/officeDocument/2006/relationships/image" Target="../media/image131.png"/><Relationship Id="rId8" Type="http://schemas.openxmlformats.org/officeDocument/2006/relationships/image" Target="../media/image85.png"/><Relationship Id="rId9" Type="http://schemas.openxmlformats.org/officeDocument/2006/relationships/image" Target="../media/image89.png"/><Relationship Id="rId10" Type="http://schemas.openxmlformats.org/officeDocument/2006/relationships/image" Target="../media/image125.png"/><Relationship Id="rId11" Type="http://schemas.openxmlformats.org/officeDocument/2006/relationships/image" Target="../media/image1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5.png"/><Relationship Id="rId3" Type="http://schemas.openxmlformats.org/officeDocument/2006/relationships/image" Target="../media/image89.png"/><Relationship Id="rId4" Type="http://schemas.openxmlformats.org/officeDocument/2006/relationships/image" Target="../media/image125.png"/><Relationship Id="rId5" Type="http://schemas.openxmlformats.org/officeDocument/2006/relationships/slide" Target="slide36.xml"/><Relationship Id="rId6" Type="http://schemas.openxmlformats.org/officeDocument/2006/relationships/slide" Target="slide38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2.png"/><Relationship Id="rId3" Type="http://schemas.openxmlformats.org/officeDocument/2006/relationships/image" Target="../media/image133.png"/><Relationship Id="rId4" Type="http://schemas.openxmlformats.org/officeDocument/2006/relationships/image" Target="../media/image134.png"/><Relationship Id="rId5" Type="http://schemas.openxmlformats.org/officeDocument/2006/relationships/image" Target="../media/image135.png"/><Relationship Id="rId6" Type="http://schemas.openxmlformats.org/officeDocument/2006/relationships/image" Target="../media/image136.png"/><Relationship Id="rId7" Type="http://schemas.openxmlformats.org/officeDocument/2006/relationships/image" Target="../media/image137.png"/><Relationship Id="rId8" Type="http://schemas.openxmlformats.org/officeDocument/2006/relationships/image" Target="../media/image85.png"/><Relationship Id="rId9" Type="http://schemas.openxmlformats.org/officeDocument/2006/relationships/image" Target="../media/image89.png"/><Relationship Id="rId10" Type="http://schemas.openxmlformats.org/officeDocument/2006/relationships/image" Target="../media/image125.png"/><Relationship Id="rId11" Type="http://schemas.openxmlformats.org/officeDocument/2006/relationships/image" Target="../media/image1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5.png"/><Relationship Id="rId3" Type="http://schemas.openxmlformats.org/officeDocument/2006/relationships/image" Target="../media/image89.png"/><Relationship Id="rId4" Type="http://schemas.openxmlformats.org/officeDocument/2006/relationships/image" Target="../media/image125.png"/><Relationship Id="rId5" Type="http://schemas.openxmlformats.org/officeDocument/2006/relationships/slide" Target="slide36.xml"/><Relationship Id="rId6" Type="http://schemas.openxmlformats.org/officeDocument/2006/relationships/slide" Target="slide38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8.png"/><Relationship Id="rId3" Type="http://schemas.openxmlformats.org/officeDocument/2006/relationships/image" Target="../media/image139.png"/><Relationship Id="rId4" Type="http://schemas.openxmlformats.org/officeDocument/2006/relationships/image" Target="../media/image140.png"/><Relationship Id="rId5" Type="http://schemas.openxmlformats.org/officeDocument/2006/relationships/image" Target="../media/image141.png"/><Relationship Id="rId6" Type="http://schemas.openxmlformats.org/officeDocument/2006/relationships/image" Target="../media/image142.png"/><Relationship Id="rId7" Type="http://schemas.openxmlformats.org/officeDocument/2006/relationships/image" Target="../media/image143.png"/><Relationship Id="rId8" Type="http://schemas.openxmlformats.org/officeDocument/2006/relationships/image" Target="../media/image85.png"/><Relationship Id="rId9" Type="http://schemas.openxmlformats.org/officeDocument/2006/relationships/image" Target="../media/image89.png"/><Relationship Id="rId10" Type="http://schemas.openxmlformats.org/officeDocument/2006/relationships/image" Target="../media/image125.png"/><Relationship Id="rId11" Type="http://schemas.openxmlformats.org/officeDocument/2006/relationships/image" Target="../media/image1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5.png"/><Relationship Id="rId3" Type="http://schemas.openxmlformats.org/officeDocument/2006/relationships/image" Target="../media/image89.png"/><Relationship Id="rId4" Type="http://schemas.openxmlformats.org/officeDocument/2006/relationships/image" Target="../media/image125.png"/><Relationship Id="rId5" Type="http://schemas.openxmlformats.org/officeDocument/2006/relationships/slide" Target="slide36.xml"/><Relationship Id="rId6" Type="http://schemas.openxmlformats.org/officeDocument/2006/relationships/slide" Target="slide38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image" Target="../media/image144.png"/><Relationship Id="rId4" Type="http://schemas.openxmlformats.org/officeDocument/2006/relationships/image" Target="../media/image145.png"/><Relationship Id="rId5" Type="http://schemas.openxmlformats.org/officeDocument/2006/relationships/image" Target="../media/image146.png"/><Relationship Id="rId6" Type="http://schemas.openxmlformats.org/officeDocument/2006/relationships/image" Target="../media/image147.png"/><Relationship Id="rId7" Type="http://schemas.openxmlformats.org/officeDocument/2006/relationships/image" Target="../media/image1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Relationship Id="rId3" Type="http://schemas.openxmlformats.org/officeDocument/2006/relationships/image" Target="../media/image148.png"/><Relationship Id="rId4" Type="http://schemas.openxmlformats.org/officeDocument/2006/relationships/image" Target="../media/image149.png"/><Relationship Id="rId5" Type="http://schemas.openxmlformats.org/officeDocument/2006/relationships/image" Target="../media/image150.png"/><Relationship Id="rId6" Type="http://schemas.openxmlformats.org/officeDocument/2006/relationships/image" Target="../media/image151.png"/><Relationship Id="rId7" Type="http://schemas.openxmlformats.org/officeDocument/2006/relationships/image" Target="../media/image1.pn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Relationship Id="rId3" Type="http://schemas.openxmlformats.org/officeDocument/2006/relationships/image" Target="../media/image152.png"/><Relationship Id="rId4" Type="http://schemas.openxmlformats.org/officeDocument/2006/relationships/image" Target="../media/image153.png"/><Relationship Id="rId5" Type="http://schemas.openxmlformats.org/officeDocument/2006/relationships/image" Target="../media/image154.png"/><Relationship Id="rId6" Type="http://schemas.openxmlformats.org/officeDocument/2006/relationships/image" Target="../media/image155.png"/><Relationship Id="rId7" Type="http://schemas.openxmlformats.org/officeDocument/2006/relationships/image" Target="../media/image1.png"/><Relationship Id="rId8" Type="http://schemas.openxmlformats.org/officeDocument/2006/relationships/image" Target="../media/image156.png"/><Relationship Id="rId9" Type="http://schemas.openxmlformats.org/officeDocument/2006/relationships/image" Target="../media/image157.png"/><Relationship Id="rId10" Type="http://schemas.openxmlformats.org/officeDocument/2006/relationships/image" Target="../media/image158.pn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Relationship Id="rId3" Type="http://schemas.openxmlformats.org/officeDocument/2006/relationships/image" Target="../media/image159.png"/><Relationship Id="rId4" Type="http://schemas.openxmlformats.org/officeDocument/2006/relationships/image" Target="../media/image160.png"/><Relationship Id="rId5" Type="http://schemas.openxmlformats.org/officeDocument/2006/relationships/image" Target="../media/image161.png"/><Relationship Id="rId6" Type="http://schemas.openxmlformats.org/officeDocument/2006/relationships/image" Target="../media/image162.png"/><Relationship Id="rId7" Type="http://schemas.openxmlformats.org/officeDocument/2006/relationships/image" Target="../media/image163.png"/><Relationship Id="rId8" Type="http://schemas.openxmlformats.org/officeDocument/2006/relationships/image" Target="../media/image1.pn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" Target="slide47.xml"/><Relationship Id="rId3" Type="http://schemas.openxmlformats.org/officeDocument/2006/relationships/image" Target="../media/image164.png"/><Relationship Id="rId4" Type="http://schemas.openxmlformats.org/officeDocument/2006/relationships/image" Target="../media/image165.png"/><Relationship Id="rId5" Type="http://schemas.openxmlformats.org/officeDocument/2006/relationships/slide" Target="slide48.xml"/><Relationship Id="rId6" Type="http://schemas.openxmlformats.org/officeDocument/2006/relationships/image" Target="../media/image166.png"/><Relationship Id="rId7" Type="http://schemas.openxmlformats.org/officeDocument/2006/relationships/image" Target="../media/image167.png"/><Relationship Id="rId8" Type="http://schemas.openxmlformats.org/officeDocument/2006/relationships/slide" Target="slide49.xml"/><Relationship Id="rId9" Type="http://schemas.openxmlformats.org/officeDocument/2006/relationships/image" Target="../media/image168.png"/><Relationship Id="rId10" Type="http://schemas.openxmlformats.org/officeDocument/2006/relationships/image" Target="../media/image169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4.png"/><Relationship Id="rId3" Type="http://schemas.openxmlformats.org/officeDocument/2006/relationships/image" Target="../media/image170.png"/><Relationship Id="rId4" Type="http://schemas.openxmlformats.org/officeDocument/2006/relationships/image" Target="../media/image166.png"/><Relationship Id="rId5" Type="http://schemas.openxmlformats.org/officeDocument/2006/relationships/image" Target="../media/image171.png"/><Relationship Id="rId6" Type="http://schemas.openxmlformats.org/officeDocument/2006/relationships/image" Target="../media/image168.png"/><Relationship Id="rId7" Type="http://schemas.openxmlformats.org/officeDocument/2006/relationships/image" Target="../media/image172.png"/><Relationship Id="rId8" Type="http://schemas.openxmlformats.org/officeDocument/2006/relationships/image" Target="../media/image173.png"/><Relationship Id="rId9" Type="http://schemas.openxmlformats.org/officeDocument/2006/relationships/image" Target="../media/image174.png"/><Relationship Id="rId10" Type="http://schemas.openxmlformats.org/officeDocument/2006/relationships/image" Target="../media/image175.png"/><Relationship Id="rId11" Type="http://schemas.openxmlformats.org/officeDocument/2006/relationships/image" Target="../media/image176.pn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4.png"/><Relationship Id="rId3" Type="http://schemas.openxmlformats.org/officeDocument/2006/relationships/image" Target="../media/image177.png"/><Relationship Id="rId4" Type="http://schemas.openxmlformats.org/officeDocument/2006/relationships/image" Target="../media/image166.png"/><Relationship Id="rId5" Type="http://schemas.openxmlformats.org/officeDocument/2006/relationships/image" Target="../media/image178.png"/><Relationship Id="rId6" Type="http://schemas.openxmlformats.org/officeDocument/2006/relationships/image" Target="../media/image168.png"/><Relationship Id="rId7" Type="http://schemas.openxmlformats.org/officeDocument/2006/relationships/image" Target="../media/image179.png"/><Relationship Id="rId8" Type="http://schemas.openxmlformats.org/officeDocument/2006/relationships/image" Target="../media/image180.png"/><Relationship Id="rId9" Type="http://schemas.openxmlformats.org/officeDocument/2006/relationships/image" Target="../media/image181.pn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4.png"/><Relationship Id="rId3" Type="http://schemas.openxmlformats.org/officeDocument/2006/relationships/image" Target="../media/image182.png"/><Relationship Id="rId4" Type="http://schemas.openxmlformats.org/officeDocument/2006/relationships/image" Target="../media/image166.png"/><Relationship Id="rId5" Type="http://schemas.openxmlformats.org/officeDocument/2006/relationships/image" Target="../media/image183.png"/><Relationship Id="rId6" Type="http://schemas.openxmlformats.org/officeDocument/2006/relationships/image" Target="../media/image168.png"/><Relationship Id="rId7" Type="http://schemas.openxmlformats.org/officeDocument/2006/relationships/image" Target="../media/image184.png"/><Relationship Id="rId8" Type="http://schemas.openxmlformats.org/officeDocument/2006/relationships/image" Target="../media/image185.png"/><Relationship Id="rId9" Type="http://schemas.openxmlformats.org/officeDocument/2006/relationships/image" Target="../media/image186.pn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1edec9e7-e601-44c4-a284-1d33b00da929.png" descr="1edec9e7-e601-44c4-a284-1d33b00da929.png"/>
          <p:cNvPicPr>
            <a:picLocks noChangeAspect="1"/>
          </p:cNvPicPr>
          <p:nvPr/>
        </p:nvPicPr>
        <p:blipFill>
          <a:blip r:embed="rId2">
            <a:alphaModFix amt="69908"/>
            <a:extLst/>
          </a:blip>
          <a:stretch>
            <a:fillRect/>
          </a:stretch>
        </p:blipFill>
        <p:spPr>
          <a:xfrm>
            <a:off x="9191583" y="1339997"/>
            <a:ext cx="13004801" cy="13004801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Présentation du projet:"/>
          <p:cNvSpPr txBox="1"/>
          <p:nvPr/>
        </p:nvSpPr>
        <p:spPr>
          <a:xfrm>
            <a:off x="2472966" y="2335694"/>
            <a:ext cx="14552220" cy="30340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92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Présentation du projet: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enèse…"/>
          <p:cNvSpPr txBox="1"/>
          <p:nvPr/>
        </p:nvSpPr>
        <p:spPr>
          <a:xfrm>
            <a:off x="8250605" y="3947704"/>
            <a:ext cx="7882790" cy="3973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spcBef>
                <a:spcPts val="1400"/>
              </a:spcBef>
              <a:defRPr sz="124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Genèse</a:t>
            </a:r>
          </a:p>
          <a:p>
            <a:pPr algn="ctr" defTabSz="457200">
              <a:spcBef>
                <a:spcPts val="1400"/>
              </a:spcBef>
              <a:defRPr sz="124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Du projet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orteur du Projet"/>
          <p:cNvSpPr txBox="1"/>
          <p:nvPr>
            <p:ph type="title"/>
          </p:nvPr>
        </p:nvSpPr>
        <p:spPr>
          <a:xfrm>
            <a:off x="1212850" y="249855"/>
            <a:ext cx="21958300" cy="1866254"/>
          </a:xfrm>
          <a:prstGeom prst="rect">
            <a:avLst/>
          </a:prstGeom>
        </p:spPr>
        <p:txBody>
          <a:bodyPr/>
          <a:lstStyle>
            <a:lvl1pPr defTabSz="397763">
              <a:spcBef>
                <a:spcPts val="1200"/>
              </a:spcBef>
              <a:defRPr sz="11832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Porteur du Projet</a:t>
            </a:r>
          </a:p>
        </p:txBody>
      </p:sp>
      <p:sp>
        <p:nvSpPr>
          <p:cNvPr id="155" name="Rectangle aux angles arrondis"/>
          <p:cNvSpPr/>
          <p:nvPr/>
        </p:nvSpPr>
        <p:spPr>
          <a:xfrm>
            <a:off x="8440213" y="4475879"/>
            <a:ext cx="7300090" cy="2802886"/>
          </a:xfrm>
          <a:prstGeom prst="roundRect">
            <a:avLst>
              <a:gd name="adj" fmla="val 4545"/>
            </a:avLst>
          </a:prstGeom>
          <a:blipFill>
            <a:blip r:embed="rId2">
              <a:alphaModFix amt="79877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/>
            </a:pPr>
          </a:p>
        </p:txBody>
      </p:sp>
      <p:sp>
        <p:nvSpPr>
          <p:cNvPr id="156" name="Expertise…"/>
          <p:cNvSpPr txBox="1"/>
          <p:nvPr/>
        </p:nvSpPr>
        <p:spPr>
          <a:xfrm>
            <a:off x="9159120" y="4475879"/>
            <a:ext cx="7050776" cy="2527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spcBef>
                <a:spcPts val="1400"/>
              </a:spcBef>
              <a:defRPr sz="49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rPr sz="6200"/>
              <a:t>E</a:t>
            </a:r>
            <a:r>
              <a:t>xpertise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Médiation par le jeu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Animation pédagogique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Création d’ateliers éducatifs</a:t>
            </a:r>
          </a:p>
        </p:txBody>
      </p:sp>
      <p:pic>
        <p:nvPicPr>
          <p:cNvPr id="157" name="835766a1-b6c0-4dc7-9d1c-770469515c7e.png" descr="835766a1-b6c0-4dc7-9d1c-770469515c7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57183" y="2470655"/>
            <a:ext cx="7050777" cy="10576166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Rectangle aux angles arrondis"/>
          <p:cNvSpPr/>
          <p:nvPr/>
        </p:nvSpPr>
        <p:spPr>
          <a:xfrm>
            <a:off x="16373310" y="5569290"/>
            <a:ext cx="6654175" cy="6676286"/>
          </a:xfrm>
          <a:prstGeom prst="roundRect">
            <a:avLst>
              <a:gd name="adj" fmla="val 2415"/>
            </a:avLst>
          </a:prstGeom>
          <a:blipFill>
            <a:blip r:embed="rId4">
              <a:alphaModFix amt="79877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/>
            </a:pPr>
          </a:p>
        </p:txBody>
      </p:sp>
      <p:sp>
        <p:nvSpPr>
          <p:cNvPr id="159" name="ExperIence…"/>
          <p:cNvSpPr txBox="1"/>
          <p:nvPr/>
        </p:nvSpPr>
        <p:spPr>
          <a:xfrm>
            <a:off x="16878999" y="5887907"/>
            <a:ext cx="6133181" cy="5689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spcBef>
                <a:spcPts val="1400"/>
              </a:spcBef>
              <a:defRPr sz="49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rPr sz="6400"/>
              <a:t>E</a:t>
            </a:r>
            <a:r>
              <a:t>xperIence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10 ans dans le cinéma, l’animation et le jeu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Entrepreneur au sein d’Avant-Première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Création et animation de cours de théâtre (Paris)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Conception et développement des ateliers Ludibus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Organisation logistique et coordination de projets</a:t>
            </a:r>
          </a:p>
        </p:txBody>
      </p:sp>
      <p:sp>
        <p:nvSpPr>
          <p:cNvPr id="160" name="Rectangle aux angles arrondis"/>
          <p:cNvSpPr/>
          <p:nvPr/>
        </p:nvSpPr>
        <p:spPr>
          <a:xfrm>
            <a:off x="8197429" y="7703828"/>
            <a:ext cx="6747669" cy="5235546"/>
          </a:xfrm>
          <a:prstGeom prst="roundRect">
            <a:avLst>
              <a:gd name="adj" fmla="val 3069"/>
            </a:avLst>
          </a:prstGeom>
          <a:blipFill>
            <a:blip r:embed="rId5">
              <a:alphaModFix amt="79877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/>
            </a:pPr>
          </a:p>
        </p:txBody>
      </p:sp>
      <p:sp>
        <p:nvSpPr>
          <p:cNvPr id="161" name="Compétence CLés…"/>
          <p:cNvSpPr txBox="1"/>
          <p:nvPr/>
        </p:nvSpPr>
        <p:spPr>
          <a:xfrm>
            <a:off x="8589932" y="7964905"/>
            <a:ext cx="6315550" cy="435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spcBef>
                <a:spcPts val="1400"/>
              </a:spcBef>
              <a:defRPr sz="49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rPr sz="6400"/>
              <a:t>C</a:t>
            </a:r>
            <a:r>
              <a:t>ompétence CLés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Pédagogie par le jeu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Accompagnement des publics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Animation de groupes et gestion de dynamiques collectives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Conception de projets éducatifs et culturels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Organisation et gestion logistique</a:t>
            </a:r>
          </a:p>
        </p:txBody>
      </p:sp>
      <p:sp>
        <p:nvSpPr>
          <p:cNvPr id="162" name="NéMORIN AURélien"/>
          <p:cNvSpPr txBox="1"/>
          <p:nvPr/>
        </p:nvSpPr>
        <p:spPr>
          <a:xfrm>
            <a:off x="1212850" y="1425236"/>
            <a:ext cx="21958300" cy="1866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defTabSz="457200">
              <a:spcBef>
                <a:spcPts val="1400"/>
              </a:spcBef>
              <a:defRPr sz="81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NéMORIN AURélien</a:t>
            </a:r>
          </a:p>
        </p:txBody>
      </p:sp>
      <p:sp>
        <p:nvSpPr>
          <p:cNvPr id="163" name="Créateur du Ludibus, spécialiste dans la médiation par le jeu et l’animation pédagogique."/>
          <p:cNvSpPr txBox="1"/>
          <p:nvPr/>
        </p:nvSpPr>
        <p:spPr>
          <a:xfrm>
            <a:off x="1370707" y="3197884"/>
            <a:ext cx="20382087" cy="137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spcBef>
                <a:spcPts val="1200"/>
              </a:spcBef>
              <a:defRPr b="1" sz="3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Créateur du Ludibus, spécialiste dans la médiation par le jeu et l’animation pédagogique.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Historique du parcours"/>
          <p:cNvSpPr txBox="1"/>
          <p:nvPr>
            <p:ph type="title"/>
          </p:nvPr>
        </p:nvSpPr>
        <p:spPr>
          <a:xfrm>
            <a:off x="973834" y="-119692"/>
            <a:ext cx="21958301" cy="27686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hueOff val="-33021"/>
                    <a:satOff val="15631"/>
                    <a:lumOff val="-38912"/>
                  </a:schemeClr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Historique du parcours</a:t>
            </a:r>
          </a:p>
        </p:txBody>
      </p:sp>
      <p:sp>
        <p:nvSpPr>
          <p:cNvPr id="166" name="Ligne"/>
          <p:cNvSpPr/>
          <p:nvPr/>
        </p:nvSpPr>
        <p:spPr>
          <a:xfrm>
            <a:off x="-1886627" y="11561141"/>
            <a:ext cx="25724274" cy="1"/>
          </a:xfrm>
          <a:prstGeom prst="line">
            <a:avLst/>
          </a:prstGeom>
          <a:ln w="190500">
            <a:solidFill>
              <a:srgbClr val="717D7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/>
            </a:pPr>
          </a:p>
        </p:txBody>
      </p:sp>
      <p:grpSp>
        <p:nvGrpSpPr>
          <p:cNvPr id="169" name="Grouper">
            <a:hlinkClick r:id="" invalidUrl="" action="ppaction://hlinkshowjump?jump=nextslide" tgtFrame="" tooltip="" history="1" highlightClick="0" endSnd="0"/>
          </p:cNvPr>
          <p:cNvGrpSpPr/>
          <p:nvPr/>
        </p:nvGrpSpPr>
        <p:grpSpPr>
          <a:xfrm>
            <a:off x="9884290" y="2713268"/>
            <a:ext cx="5444061" cy="5444060"/>
            <a:chOff x="0" y="0"/>
            <a:chExt cx="5444059" cy="5444059"/>
          </a:xfrm>
        </p:grpSpPr>
        <p:sp>
          <p:nvSpPr>
            <p:cNvPr id="167" name="Rectangle aux angles arrondis"/>
            <p:cNvSpPr/>
            <p:nvPr/>
          </p:nvSpPr>
          <p:spPr>
            <a:xfrm>
              <a:off x="82279" y="452517"/>
              <a:ext cx="5279502" cy="4539025"/>
            </a:xfrm>
            <a:prstGeom prst="roundRect">
              <a:avLst>
                <a:gd name="adj" fmla="val 17447"/>
              </a:avLst>
            </a:prstGeom>
            <a:blipFill rotWithShape="1">
              <a:blip r:embed="rId2">
                <a:alphaModFix amt="29877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168" name="f68e3b9d-208d-43c7-af02-62030174733f.png" descr="f68e3b9d-208d-43c7-af02-62030174733f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rot="19398">
              <a:off x="15230" y="15230"/>
              <a:ext cx="5413600" cy="54136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72" name="Grouper"/>
          <p:cNvGrpSpPr/>
          <p:nvPr/>
        </p:nvGrpSpPr>
        <p:grpSpPr>
          <a:xfrm>
            <a:off x="16994162" y="7089651"/>
            <a:ext cx="4078913" cy="4078913"/>
            <a:chOff x="0" y="0"/>
            <a:chExt cx="4078911" cy="4078911"/>
          </a:xfrm>
        </p:grpSpPr>
        <p:sp>
          <p:nvSpPr>
            <p:cNvPr id="170" name="Rectangle aux angles arrondis"/>
            <p:cNvSpPr/>
            <p:nvPr/>
          </p:nvSpPr>
          <p:spPr>
            <a:xfrm>
              <a:off x="93343" y="384108"/>
              <a:ext cx="3892225" cy="3310695"/>
            </a:xfrm>
            <a:prstGeom prst="roundRect">
              <a:avLst>
                <a:gd name="adj" fmla="val 15023"/>
              </a:avLst>
            </a:prstGeom>
            <a:blipFill rotWithShape="1">
              <a:blip r:embed="rId4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171" name="3e6a3936-1c01-41e4-8536-f74bef93a2f4.png" descr="3e6a3936-1c01-41e4-8536-f74bef93a2f4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4078912" cy="407891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75" name="Grouper"/>
          <p:cNvGrpSpPr/>
          <p:nvPr/>
        </p:nvGrpSpPr>
        <p:grpSpPr>
          <a:xfrm>
            <a:off x="11656201" y="10926141"/>
            <a:ext cx="1900239" cy="2206233"/>
            <a:chOff x="0" y="0"/>
            <a:chExt cx="1900237" cy="2206232"/>
          </a:xfrm>
        </p:grpSpPr>
        <p:sp>
          <p:nvSpPr>
            <p:cNvPr id="173" name="Rectangle aux angles arrondis"/>
            <p:cNvSpPr/>
            <p:nvPr/>
          </p:nvSpPr>
          <p:spPr>
            <a:xfrm>
              <a:off x="780538" y="0"/>
              <a:ext cx="339162" cy="1270000"/>
            </a:xfrm>
            <a:prstGeom prst="roundRect">
              <a:avLst>
                <a:gd name="adj" fmla="val 50000"/>
              </a:avLst>
            </a:prstGeom>
            <a:blipFill rotWithShape="1">
              <a:blip r:embed="rId6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174" name="2009"/>
            <p:cNvSpPr txBox="1"/>
            <p:nvPr/>
          </p:nvSpPr>
          <p:spPr>
            <a:xfrm>
              <a:off x="0" y="1228332"/>
              <a:ext cx="1900238" cy="977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2009</a:t>
              </a:r>
            </a:p>
          </p:txBody>
        </p:sp>
      </p:grpSp>
      <p:grpSp>
        <p:nvGrpSpPr>
          <p:cNvPr id="178" name="Grouper"/>
          <p:cNvGrpSpPr/>
          <p:nvPr/>
        </p:nvGrpSpPr>
        <p:grpSpPr>
          <a:xfrm>
            <a:off x="21801719" y="9109514"/>
            <a:ext cx="1807886" cy="1807885"/>
            <a:chOff x="-2056" y="-136078"/>
            <a:chExt cx="1807884" cy="1807884"/>
          </a:xfrm>
        </p:grpSpPr>
        <p:sp>
          <p:nvSpPr>
            <p:cNvPr id="176" name="Rectangle aux angles arrondis"/>
            <p:cNvSpPr/>
            <p:nvPr/>
          </p:nvSpPr>
          <p:spPr>
            <a:xfrm>
              <a:off x="0" y="0"/>
              <a:ext cx="1803772" cy="1535728"/>
            </a:xfrm>
            <a:prstGeom prst="roundRect">
              <a:avLst>
                <a:gd name="adj" fmla="val 15023"/>
              </a:avLst>
            </a:prstGeom>
            <a:blipFill rotWithShape="1">
              <a:blip r:embed="rId7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177" name="d1a1a52e-1c2e-4cfa-ac0f-e5d11cf89100.png" descr="d1a1a52e-1c2e-4cfa-ac0f-e5d11cf89100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2057" y="-136079"/>
              <a:ext cx="1807885" cy="18078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82" name="Grouper"/>
          <p:cNvGrpSpPr/>
          <p:nvPr/>
        </p:nvGrpSpPr>
        <p:grpSpPr>
          <a:xfrm>
            <a:off x="9940957" y="8028488"/>
            <a:ext cx="5413600" cy="2730234"/>
            <a:chOff x="0" y="0"/>
            <a:chExt cx="5413598" cy="2730232"/>
          </a:xfrm>
        </p:grpSpPr>
        <p:sp>
          <p:nvSpPr>
            <p:cNvPr id="179" name="Rectangle aux angles arrondis"/>
            <p:cNvSpPr/>
            <p:nvPr/>
          </p:nvSpPr>
          <p:spPr>
            <a:xfrm>
              <a:off x="0" y="992920"/>
              <a:ext cx="5413599" cy="1737313"/>
            </a:xfrm>
            <a:prstGeom prst="roundRect">
              <a:avLst>
                <a:gd name="adj" fmla="val 46741"/>
              </a:avLst>
            </a:prstGeom>
            <a:blipFill rotWithShape="1">
              <a:blip r:embed="rId9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180" name="→ Sens de l’organisation…"/>
            <p:cNvSpPr txBox="1"/>
            <p:nvPr/>
          </p:nvSpPr>
          <p:spPr>
            <a:xfrm>
              <a:off x="296481" y="1195399"/>
              <a:ext cx="4820637" cy="1332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defTabSz="457200">
                <a:spcBef>
                  <a:spcPts val="0"/>
                </a:spcBef>
                <a:defRPr sz="27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Sens de l’organisation</a:t>
              </a:r>
            </a:p>
            <a:p>
              <a:pPr defTabSz="457200">
                <a:spcBef>
                  <a:spcPts val="0"/>
                </a:spcBef>
                <a:defRPr sz="27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Coordination d’équipes</a:t>
              </a:r>
            </a:p>
            <a:p>
              <a:pPr defTabSz="457200">
                <a:spcBef>
                  <a:spcPts val="0"/>
                </a:spcBef>
                <a:defRPr sz="27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Gestion concrète du terrain</a:t>
              </a:r>
            </a:p>
          </p:txBody>
        </p:sp>
        <p:sp>
          <p:nvSpPr>
            <p:cNvPr id="181" name="Régisseur Cinéma"/>
            <p:cNvSpPr txBox="1"/>
            <p:nvPr/>
          </p:nvSpPr>
          <p:spPr>
            <a:xfrm>
              <a:off x="95575" y="0"/>
              <a:ext cx="5222448" cy="825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49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Régisseur Cinéma</a:t>
              </a:r>
            </a:p>
          </p:txBody>
        </p:sp>
      </p:grpSp>
      <p:grpSp>
        <p:nvGrpSpPr>
          <p:cNvPr id="185" name="Grouper"/>
          <p:cNvGrpSpPr/>
          <p:nvPr/>
        </p:nvGrpSpPr>
        <p:grpSpPr>
          <a:xfrm>
            <a:off x="18305705" y="11026871"/>
            <a:ext cx="1455825" cy="1690255"/>
            <a:chOff x="0" y="0"/>
            <a:chExt cx="1455823" cy="1690253"/>
          </a:xfrm>
        </p:grpSpPr>
        <p:sp>
          <p:nvSpPr>
            <p:cNvPr id="183" name="Rectangle aux angles arrondis"/>
            <p:cNvSpPr/>
            <p:nvPr/>
          </p:nvSpPr>
          <p:spPr>
            <a:xfrm>
              <a:off x="597991" y="0"/>
              <a:ext cx="259841" cy="972982"/>
            </a:xfrm>
            <a:prstGeom prst="roundRect">
              <a:avLst>
                <a:gd name="adj" fmla="val 50000"/>
              </a:avLst>
            </a:prstGeom>
            <a:blipFill rotWithShape="1">
              <a:blip r:embed="rId10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184" name="2013"/>
            <p:cNvSpPr txBox="1"/>
            <p:nvPr/>
          </p:nvSpPr>
          <p:spPr>
            <a:xfrm>
              <a:off x="0" y="941058"/>
              <a:ext cx="1455824" cy="749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43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2013</a:t>
              </a:r>
            </a:p>
          </p:txBody>
        </p:sp>
      </p:grpSp>
      <p:grpSp>
        <p:nvGrpSpPr>
          <p:cNvPr id="188" name="Grouper"/>
          <p:cNvGrpSpPr/>
          <p:nvPr/>
        </p:nvGrpSpPr>
        <p:grpSpPr>
          <a:xfrm>
            <a:off x="22219811" y="11150693"/>
            <a:ext cx="971704" cy="1128178"/>
            <a:chOff x="0" y="0"/>
            <a:chExt cx="971703" cy="1128176"/>
          </a:xfrm>
        </p:grpSpPr>
        <p:sp>
          <p:nvSpPr>
            <p:cNvPr id="186" name="Rectangle aux angles arrondis"/>
            <p:cNvSpPr/>
            <p:nvPr/>
          </p:nvSpPr>
          <p:spPr>
            <a:xfrm>
              <a:off x="399135" y="0"/>
              <a:ext cx="173434" cy="649426"/>
            </a:xfrm>
            <a:prstGeom prst="roundRect">
              <a:avLst>
                <a:gd name="adj" fmla="val 50000"/>
              </a:avLst>
            </a:prstGeom>
            <a:blipFill rotWithShape="1">
              <a:blip r:embed="rId11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187" name="2018"/>
            <p:cNvSpPr txBox="1"/>
            <p:nvPr/>
          </p:nvSpPr>
          <p:spPr>
            <a:xfrm>
              <a:off x="0" y="628118"/>
              <a:ext cx="971704" cy="5000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27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2018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Historique du Parcours"/>
          <p:cNvSpPr txBox="1"/>
          <p:nvPr>
            <p:ph type="title"/>
          </p:nvPr>
        </p:nvSpPr>
        <p:spPr>
          <a:xfrm>
            <a:off x="973834" y="-119692"/>
            <a:ext cx="21958301" cy="27686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hueOff val="-33021"/>
                    <a:satOff val="15631"/>
                    <a:lumOff val="-38912"/>
                  </a:schemeClr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Historique du Parcours</a:t>
            </a:r>
          </a:p>
        </p:txBody>
      </p:sp>
      <p:sp>
        <p:nvSpPr>
          <p:cNvPr id="191" name="Ligne"/>
          <p:cNvSpPr/>
          <p:nvPr/>
        </p:nvSpPr>
        <p:spPr>
          <a:xfrm>
            <a:off x="-1886627" y="11561141"/>
            <a:ext cx="25724274" cy="1"/>
          </a:xfrm>
          <a:prstGeom prst="line">
            <a:avLst/>
          </a:prstGeom>
          <a:ln w="190500">
            <a:solidFill>
              <a:srgbClr val="717D7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/>
            </a:pPr>
          </a:p>
        </p:txBody>
      </p:sp>
      <p:grpSp>
        <p:nvGrpSpPr>
          <p:cNvPr id="194" name="Grouper"/>
          <p:cNvGrpSpPr/>
          <p:nvPr/>
        </p:nvGrpSpPr>
        <p:grpSpPr>
          <a:xfrm>
            <a:off x="9884290" y="2713268"/>
            <a:ext cx="5444061" cy="5444060"/>
            <a:chOff x="0" y="0"/>
            <a:chExt cx="5444059" cy="5444059"/>
          </a:xfrm>
        </p:grpSpPr>
        <p:sp>
          <p:nvSpPr>
            <p:cNvPr id="192" name="Rectangle aux angles arrondis"/>
            <p:cNvSpPr/>
            <p:nvPr/>
          </p:nvSpPr>
          <p:spPr>
            <a:xfrm>
              <a:off x="82279" y="452517"/>
              <a:ext cx="5279502" cy="4539025"/>
            </a:xfrm>
            <a:prstGeom prst="roundRect">
              <a:avLst>
                <a:gd name="adj" fmla="val 17447"/>
              </a:avLst>
            </a:prstGeom>
            <a:blipFill rotWithShape="1">
              <a:blip r:embed="rId2">
                <a:alphaModFix amt="29877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193" name="f68e3b9d-208d-43c7-af02-62030174733f.png" descr="f68e3b9d-208d-43c7-af02-62030174733f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rot="19398">
              <a:off x="15230" y="15230"/>
              <a:ext cx="5413600" cy="54136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97" name="Grouper"/>
          <p:cNvGrpSpPr/>
          <p:nvPr/>
        </p:nvGrpSpPr>
        <p:grpSpPr>
          <a:xfrm>
            <a:off x="16994162" y="7089651"/>
            <a:ext cx="4078913" cy="4078913"/>
            <a:chOff x="0" y="0"/>
            <a:chExt cx="4078911" cy="4078911"/>
          </a:xfrm>
        </p:grpSpPr>
        <p:sp>
          <p:nvSpPr>
            <p:cNvPr id="195" name="Rectangle aux angles arrondis"/>
            <p:cNvSpPr/>
            <p:nvPr/>
          </p:nvSpPr>
          <p:spPr>
            <a:xfrm>
              <a:off x="93343" y="384108"/>
              <a:ext cx="3892225" cy="3310695"/>
            </a:xfrm>
            <a:prstGeom prst="roundRect">
              <a:avLst>
                <a:gd name="adj" fmla="val 15023"/>
              </a:avLst>
            </a:prstGeom>
            <a:blipFill rotWithShape="1">
              <a:blip r:embed="rId4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196" name="3e6a3936-1c01-41e4-8536-f74bef93a2f4.png" descr="3e6a3936-1c01-41e4-8536-f74bef93a2f4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4078912" cy="407891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00" name="Grouper"/>
          <p:cNvGrpSpPr/>
          <p:nvPr/>
        </p:nvGrpSpPr>
        <p:grpSpPr>
          <a:xfrm>
            <a:off x="11656201" y="10926141"/>
            <a:ext cx="1900239" cy="2206233"/>
            <a:chOff x="0" y="0"/>
            <a:chExt cx="1900237" cy="2206232"/>
          </a:xfrm>
        </p:grpSpPr>
        <p:sp>
          <p:nvSpPr>
            <p:cNvPr id="198" name="Rectangle aux angles arrondis"/>
            <p:cNvSpPr/>
            <p:nvPr/>
          </p:nvSpPr>
          <p:spPr>
            <a:xfrm>
              <a:off x="780538" y="0"/>
              <a:ext cx="339162" cy="1270000"/>
            </a:xfrm>
            <a:prstGeom prst="roundRect">
              <a:avLst>
                <a:gd name="adj" fmla="val 50000"/>
              </a:avLst>
            </a:prstGeom>
            <a:blipFill rotWithShape="1">
              <a:blip r:embed="rId6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199" name="2009"/>
            <p:cNvSpPr txBox="1"/>
            <p:nvPr/>
          </p:nvSpPr>
          <p:spPr>
            <a:xfrm>
              <a:off x="0" y="1228332"/>
              <a:ext cx="1900238" cy="977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2009</a:t>
              </a:r>
            </a:p>
          </p:txBody>
        </p:sp>
      </p:grpSp>
      <p:grpSp>
        <p:nvGrpSpPr>
          <p:cNvPr id="204" name="Grouper"/>
          <p:cNvGrpSpPr/>
          <p:nvPr/>
        </p:nvGrpSpPr>
        <p:grpSpPr>
          <a:xfrm>
            <a:off x="9940957" y="8028488"/>
            <a:ext cx="5413600" cy="2730234"/>
            <a:chOff x="0" y="0"/>
            <a:chExt cx="5413598" cy="2730232"/>
          </a:xfrm>
        </p:grpSpPr>
        <p:sp>
          <p:nvSpPr>
            <p:cNvPr id="201" name="Rectangle aux angles arrondis"/>
            <p:cNvSpPr/>
            <p:nvPr/>
          </p:nvSpPr>
          <p:spPr>
            <a:xfrm>
              <a:off x="0" y="992920"/>
              <a:ext cx="5413599" cy="1737313"/>
            </a:xfrm>
            <a:prstGeom prst="roundRect">
              <a:avLst>
                <a:gd name="adj" fmla="val 46741"/>
              </a:avLst>
            </a:prstGeom>
            <a:blipFill rotWithShape="1">
              <a:blip r:embed="rId7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202" name="→ Sens de l’organisation…"/>
            <p:cNvSpPr txBox="1"/>
            <p:nvPr/>
          </p:nvSpPr>
          <p:spPr>
            <a:xfrm>
              <a:off x="296481" y="1195399"/>
              <a:ext cx="4820637" cy="1332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defTabSz="457200">
                <a:spcBef>
                  <a:spcPts val="0"/>
                </a:spcBef>
                <a:defRPr sz="27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Sens de l’organisation</a:t>
              </a:r>
            </a:p>
            <a:p>
              <a:pPr defTabSz="457200">
                <a:spcBef>
                  <a:spcPts val="0"/>
                </a:spcBef>
                <a:defRPr sz="27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Coordination d’équipes</a:t>
              </a:r>
            </a:p>
            <a:p>
              <a:pPr defTabSz="457200">
                <a:spcBef>
                  <a:spcPts val="0"/>
                </a:spcBef>
                <a:defRPr sz="27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Gestion concrète du terrain</a:t>
              </a:r>
            </a:p>
          </p:txBody>
        </p:sp>
        <p:sp>
          <p:nvSpPr>
            <p:cNvPr id="203" name="Régisseur Cinéma"/>
            <p:cNvSpPr txBox="1"/>
            <p:nvPr/>
          </p:nvSpPr>
          <p:spPr>
            <a:xfrm>
              <a:off x="95575" y="0"/>
              <a:ext cx="5222448" cy="825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49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Régisseur Cinéma</a:t>
              </a:r>
            </a:p>
          </p:txBody>
        </p:sp>
      </p:grpSp>
      <p:grpSp>
        <p:nvGrpSpPr>
          <p:cNvPr id="207" name="Grouper"/>
          <p:cNvGrpSpPr/>
          <p:nvPr/>
        </p:nvGrpSpPr>
        <p:grpSpPr>
          <a:xfrm>
            <a:off x="18305705" y="11026871"/>
            <a:ext cx="1455825" cy="1690255"/>
            <a:chOff x="0" y="0"/>
            <a:chExt cx="1455823" cy="1690253"/>
          </a:xfrm>
        </p:grpSpPr>
        <p:sp>
          <p:nvSpPr>
            <p:cNvPr id="205" name="Rectangle aux angles arrondis"/>
            <p:cNvSpPr/>
            <p:nvPr/>
          </p:nvSpPr>
          <p:spPr>
            <a:xfrm>
              <a:off x="597991" y="0"/>
              <a:ext cx="259841" cy="972982"/>
            </a:xfrm>
            <a:prstGeom prst="roundRect">
              <a:avLst>
                <a:gd name="adj" fmla="val 50000"/>
              </a:avLst>
            </a:prstGeom>
            <a:blipFill rotWithShape="1">
              <a:blip r:embed="rId8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206" name="2013"/>
            <p:cNvSpPr txBox="1"/>
            <p:nvPr/>
          </p:nvSpPr>
          <p:spPr>
            <a:xfrm>
              <a:off x="0" y="941058"/>
              <a:ext cx="1455824" cy="749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43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2013</a:t>
              </a:r>
            </a:p>
          </p:txBody>
        </p:sp>
      </p:grpSp>
      <p:grpSp>
        <p:nvGrpSpPr>
          <p:cNvPr id="210" name="Grouper"/>
          <p:cNvGrpSpPr/>
          <p:nvPr/>
        </p:nvGrpSpPr>
        <p:grpSpPr>
          <a:xfrm>
            <a:off x="22219811" y="11150693"/>
            <a:ext cx="971704" cy="1128178"/>
            <a:chOff x="0" y="0"/>
            <a:chExt cx="971703" cy="1128176"/>
          </a:xfrm>
        </p:grpSpPr>
        <p:sp>
          <p:nvSpPr>
            <p:cNvPr id="208" name="Rectangle aux angles arrondis"/>
            <p:cNvSpPr/>
            <p:nvPr/>
          </p:nvSpPr>
          <p:spPr>
            <a:xfrm>
              <a:off x="399135" y="0"/>
              <a:ext cx="173434" cy="649426"/>
            </a:xfrm>
            <a:prstGeom prst="roundRect">
              <a:avLst>
                <a:gd name="adj" fmla="val 50000"/>
              </a:avLst>
            </a:prstGeom>
            <a:blipFill rotWithShape="1">
              <a:blip r:embed="rId9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209" name="2018"/>
            <p:cNvSpPr txBox="1"/>
            <p:nvPr/>
          </p:nvSpPr>
          <p:spPr>
            <a:xfrm>
              <a:off x="0" y="628118"/>
              <a:ext cx="971704" cy="5000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27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2018</a:t>
              </a:r>
            </a:p>
          </p:txBody>
        </p:sp>
      </p:grpSp>
      <p:grpSp>
        <p:nvGrpSpPr>
          <p:cNvPr id="213" name="Grouper"/>
          <p:cNvGrpSpPr/>
          <p:nvPr/>
        </p:nvGrpSpPr>
        <p:grpSpPr>
          <a:xfrm>
            <a:off x="21801721" y="9081635"/>
            <a:ext cx="1807885" cy="1807885"/>
            <a:chOff x="-2056" y="-136078"/>
            <a:chExt cx="1807884" cy="1807884"/>
          </a:xfrm>
        </p:grpSpPr>
        <p:sp>
          <p:nvSpPr>
            <p:cNvPr id="211" name="Rectangle aux angles arrondis"/>
            <p:cNvSpPr/>
            <p:nvPr/>
          </p:nvSpPr>
          <p:spPr>
            <a:xfrm>
              <a:off x="0" y="0"/>
              <a:ext cx="1803772" cy="1535728"/>
            </a:xfrm>
            <a:prstGeom prst="roundRect">
              <a:avLst>
                <a:gd name="adj" fmla="val 15023"/>
              </a:avLst>
            </a:prstGeom>
            <a:blipFill rotWithShape="1">
              <a:blip r:embed="rId10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212" name="d1a1a52e-1c2e-4cfa-ac0f-e5d11cf89100.png" descr="d1a1a52e-1c2e-4cfa-ac0f-e5d11cf89100.png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-2057" y="-136079"/>
              <a:ext cx="1807885" cy="18078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17" name="Grouper"/>
          <p:cNvGrpSpPr/>
          <p:nvPr/>
        </p:nvGrpSpPr>
        <p:grpSpPr>
          <a:xfrm>
            <a:off x="9940957" y="8406313"/>
            <a:ext cx="5413600" cy="2718827"/>
            <a:chOff x="0" y="342900"/>
            <a:chExt cx="5413598" cy="2718826"/>
          </a:xfrm>
        </p:grpSpPr>
        <p:sp>
          <p:nvSpPr>
            <p:cNvPr id="214" name="Rectangle aux angles arrondis"/>
            <p:cNvSpPr/>
            <p:nvPr/>
          </p:nvSpPr>
          <p:spPr>
            <a:xfrm>
              <a:off x="0" y="923070"/>
              <a:ext cx="5413599" cy="1737313"/>
            </a:xfrm>
            <a:prstGeom prst="roundRect">
              <a:avLst>
                <a:gd name="adj" fmla="val 46741"/>
              </a:avLst>
            </a:prstGeom>
            <a:blipFill rotWithShape="1">
              <a:blip r:embed="rId1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215" name="→ Accompagnement des publics → Écoute et adaptation → Travail autour des émotions"/>
            <p:cNvSpPr/>
            <p:nvPr/>
          </p:nvSpPr>
          <p:spPr>
            <a:xfrm>
              <a:off x="296481" y="179172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defTabSz="457200">
                <a:spcBef>
                  <a:spcPts val="1200"/>
                </a:spcBef>
                <a:defRPr sz="26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Accompagnement des publics</a:t>
              </a:r>
              <a:br/>
              <a:r>
                <a:t>→ Écoute et adaptation</a:t>
              </a:r>
              <a:br/>
              <a:r>
                <a:t>→ Travail autour des émotions</a:t>
              </a:r>
            </a:p>
          </p:txBody>
        </p:sp>
        <p:sp>
          <p:nvSpPr>
            <p:cNvPr id="216" name="Coach Enfants Cinéma"/>
            <p:cNvSpPr/>
            <p:nvPr/>
          </p:nvSpPr>
          <p:spPr>
            <a:xfrm>
              <a:off x="95575" y="34290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9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Coach Enfants Cinéma</a:t>
              </a:r>
            </a:p>
          </p:txBody>
        </p:sp>
      </p:grpSp>
      <p:grpSp>
        <p:nvGrpSpPr>
          <p:cNvPr id="220" name="Grouper"/>
          <p:cNvGrpSpPr/>
          <p:nvPr/>
        </p:nvGrpSpPr>
        <p:grpSpPr>
          <a:xfrm>
            <a:off x="25157075" y="11150693"/>
            <a:ext cx="971704" cy="1128178"/>
            <a:chOff x="0" y="0"/>
            <a:chExt cx="971703" cy="1128176"/>
          </a:xfrm>
        </p:grpSpPr>
        <p:sp>
          <p:nvSpPr>
            <p:cNvPr id="218" name="Rectangle aux angles arrondis"/>
            <p:cNvSpPr/>
            <p:nvPr/>
          </p:nvSpPr>
          <p:spPr>
            <a:xfrm>
              <a:off x="399135" y="0"/>
              <a:ext cx="173434" cy="649426"/>
            </a:xfrm>
            <a:prstGeom prst="roundRect">
              <a:avLst>
                <a:gd name="adj" fmla="val 50000"/>
              </a:avLst>
            </a:prstGeom>
            <a:blipFill rotWithShape="1">
              <a:blip r:embed="rId13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219" name="2022"/>
            <p:cNvSpPr txBox="1"/>
            <p:nvPr/>
          </p:nvSpPr>
          <p:spPr>
            <a:xfrm>
              <a:off x="0" y="628118"/>
              <a:ext cx="971704" cy="5000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27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2022</a:t>
              </a:r>
            </a:p>
          </p:txBody>
        </p:sp>
      </p:grpSp>
      <p:grpSp>
        <p:nvGrpSpPr>
          <p:cNvPr id="223" name="Grouper"/>
          <p:cNvGrpSpPr/>
          <p:nvPr/>
        </p:nvGrpSpPr>
        <p:grpSpPr>
          <a:xfrm>
            <a:off x="24717260" y="9059910"/>
            <a:ext cx="1851335" cy="1851335"/>
            <a:chOff x="-23781" y="-157803"/>
            <a:chExt cx="1851334" cy="1851334"/>
          </a:xfrm>
        </p:grpSpPr>
        <p:sp>
          <p:nvSpPr>
            <p:cNvPr id="221" name="Rectangle aux angles arrondis"/>
            <p:cNvSpPr/>
            <p:nvPr/>
          </p:nvSpPr>
          <p:spPr>
            <a:xfrm>
              <a:off x="0" y="0"/>
              <a:ext cx="1803772" cy="1535728"/>
            </a:xfrm>
            <a:prstGeom prst="roundRect">
              <a:avLst>
                <a:gd name="adj" fmla="val 15023"/>
              </a:avLst>
            </a:prstGeom>
            <a:blipFill rotWithShape="1">
              <a:blip r:embed="rId14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222" name="d061b01a-8460-4fb9-9374-38cb8ce37d72.png" descr="d061b01a-8460-4fb9-9374-38cb8ce37d72.png"/>
            <p:cNvPicPr>
              <a:picLocks noChangeAspect="1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-23782" y="-157804"/>
              <a:ext cx="1851335" cy="18513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66809 -0.269909" origin="layout" pathEditMode="relative">
                                      <p:cBhvr>
                                        <p:cTn id="6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mph" nodeType="withEffect" presetSubtype="0" presetID="6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197"/>
                                        </p:tgtEl>
                                      </p:cBhvr>
                                      <p:by x="135004" y="135004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path" nodeType="withEffect" presetSubtype="0" presetID="-1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63932 -0.011465" origin="layout" pathEditMode="relative">
                                      <p:cBhvr>
                                        <p:cTn id="12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mph" nodeType="withEffect" presetSubtype="0" presetID="6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fill="hold"/>
                                        <p:tgtEl>
                                          <p:spTgt spid="200"/>
                                        </p:tgtEl>
                                      </p:cBhvr>
                                      <p:by x="77498" y="77498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Class="exit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path" nodeType="withEffect" presetSubtype="0" presetID="-1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58442 0.261789" origin="layout" pathEditMode="relative">
                                      <p:cBhvr>
                                        <p:cTn id="21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mph" nodeType="withEffect" presetSubtype="0" presetID="6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194"/>
                                        </p:tgtEl>
                                      </p:cBhvr>
                                      <p:by x="74924" y="74924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path" nodeType="withEffect" presetSubtype="0" presetID="-1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50888 -0.061798" origin="layout" pathEditMode="relative">
                                      <p:cBhvr>
                                        <p:cTn id="27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mph" nodeType="withEffect" presetSubtype="0" presetID="6" grpId="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213"/>
                                        </p:tgtEl>
                                      </p:cBhvr>
                                      <p:by x="207480" y="20748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path" nodeType="withEffect" presetSubtype="0" presetID="-1" grpId="1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50592 0.011462" origin="layout" pathEditMode="relative">
                                      <p:cBhvr>
                                        <p:cTn id="33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mph" nodeType="withEffect" presetSubtype="0" presetID="6" grpId="1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000" fill="hold"/>
                                        <p:tgtEl>
                                          <p:spTgt spid="210"/>
                                        </p:tgtEl>
                                      </p:cBhvr>
                                      <p:by x="140711" y="140711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path" nodeType="withEffect" presetSubtype="0" presetID="-1" grpId="1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20012 0.000325" origin="layout" pathEditMode="relative">
                                      <p:cBhvr>
                                        <p:cTn id="39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mph" nodeType="withEffect" presetSubtype="0" presetID="6" grpId="1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path" nodeType="withEffect" presetSubtype="0" presetID="-1" grpId="1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64017 0.011465" origin="layout" pathEditMode="relative">
                                      <p:cBhvr>
                                        <p:cTn id="45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mph" nodeType="withEffect" presetSubtype="0" presetID="6" grpId="1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000" fill="hold"/>
                                        <p:tgtEl>
                                          <p:spTgt spid="207"/>
                                        </p:tgtEl>
                                      </p:cBhvr>
                                      <p:by x="131967" y="131967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path" nodeType="withEffect" presetSubtype="0" presetID="-1" grpId="1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17563 0.000000" origin="layout" pathEditMode="relative">
                                      <p:cBhvr>
                                        <p:cTn id="51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mph" nodeType="withEffect" presetSubtype="0" presetID="6" grpId="1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1000" fill="hold"/>
                                        <p:tgtEl>
                                          <p:spTgt spid="223"/>
                                        </p:tgtEl>
                                      </p:cBhvr>
                                      <p:by x="100923" y="100923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Class="entr" nodeType="after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4" grpId="5"/>
      <p:bldP build="whole" bldLvl="1" animBg="1" rev="0" advAuto="0" spid="210" grpId="11"/>
      <p:bldP build="whole" bldLvl="1" animBg="1" rev="0" advAuto="0" spid="217" grpId="18"/>
      <p:bldP build="whole" bldLvl="1" animBg="1" rev="0" advAuto="0" spid="220" grpId="13"/>
      <p:bldP build="whole" bldLvl="1" animBg="1" rev="0" advAuto="0" spid="197" grpId="2"/>
      <p:bldP build="whole" bldLvl="1" animBg="1" rev="0" advAuto="0" spid="200" grpId="4"/>
      <p:bldP build="whole" bldLvl="1" animBg="1" rev="0" advAuto="0" spid="194" grpId="7"/>
      <p:bldP build="whole" bldLvl="1" animBg="1" rev="0" advAuto="0" spid="207" grpId="15"/>
      <p:bldP build="whole" bldLvl="1" animBg="1" rev="0" advAuto="0" spid="223" grpId="17"/>
      <p:bldP build="whole" bldLvl="1" animBg="1" rev="0" advAuto="0" spid="213" grpId="9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Historique du Parcours"/>
          <p:cNvSpPr txBox="1"/>
          <p:nvPr>
            <p:ph type="title"/>
          </p:nvPr>
        </p:nvSpPr>
        <p:spPr>
          <a:xfrm>
            <a:off x="973834" y="-119692"/>
            <a:ext cx="21958301" cy="27686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hueOff val="-33021"/>
                    <a:satOff val="15631"/>
                    <a:lumOff val="-38912"/>
                  </a:schemeClr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Historique du Parcours</a:t>
            </a:r>
          </a:p>
        </p:txBody>
      </p:sp>
      <p:sp>
        <p:nvSpPr>
          <p:cNvPr id="226" name="Ligne"/>
          <p:cNvSpPr/>
          <p:nvPr/>
        </p:nvSpPr>
        <p:spPr>
          <a:xfrm>
            <a:off x="-1886627" y="11561141"/>
            <a:ext cx="25724274" cy="1"/>
          </a:xfrm>
          <a:prstGeom prst="line">
            <a:avLst/>
          </a:prstGeom>
          <a:ln w="190500">
            <a:solidFill>
              <a:srgbClr val="717D7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/>
            </a:pPr>
          </a:p>
        </p:txBody>
      </p:sp>
      <p:grpSp>
        <p:nvGrpSpPr>
          <p:cNvPr id="229" name="Grouper"/>
          <p:cNvGrpSpPr/>
          <p:nvPr/>
        </p:nvGrpSpPr>
        <p:grpSpPr>
          <a:xfrm>
            <a:off x="17087506" y="7219468"/>
            <a:ext cx="3892225" cy="3819279"/>
            <a:chOff x="0" y="0"/>
            <a:chExt cx="3892224" cy="3819278"/>
          </a:xfrm>
        </p:grpSpPr>
        <p:sp>
          <p:nvSpPr>
            <p:cNvPr id="227" name="Rectangle aux angles arrondis"/>
            <p:cNvSpPr/>
            <p:nvPr/>
          </p:nvSpPr>
          <p:spPr>
            <a:xfrm>
              <a:off x="0" y="254292"/>
              <a:ext cx="3892225" cy="3310695"/>
            </a:xfrm>
            <a:prstGeom prst="roundRect">
              <a:avLst>
                <a:gd name="adj" fmla="val 15023"/>
              </a:avLst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228" name="d1a1a52e-1c2e-4cfa-ac0f-e5d11cf89100.png" descr="d1a1a52e-1c2e-4cfa-ac0f-e5d11cf89100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6472" y="0"/>
              <a:ext cx="3819280" cy="38192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32" name="Grouper"/>
          <p:cNvGrpSpPr/>
          <p:nvPr/>
        </p:nvGrpSpPr>
        <p:grpSpPr>
          <a:xfrm>
            <a:off x="11656201" y="10926141"/>
            <a:ext cx="1900239" cy="2206233"/>
            <a:chOff x="0" y="0"/>
            <a:chExt cx="1900237" cy="2206232"/>
          </a:xfrm>
        </p:grpSpPr>
        <p:sp>
          <p:nvSpPr>
            <p:cNvPr id="230" name="Rectangle aux angles arrondis"/>
            <p:cNvSpPr/>
            <p:nvPr/>
          </p:nvSpPr>
          <p:spPr>
            <a:xfrm>
              <a:off x="780538" y="0"/>
              <a:ext cx="339162" cy="1270000"/>
            </a:xfrm>
            <a:prstGeom prst="roundRect">
              <a:avLst>
                <a:gd name="adj" fmla="val 50000"/>
              </a:avLst>
            </a:prstGeom>
            <a:blipFill rotWithShape="1">
              <a:blip r:embed="rId4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231" name="2013"/>
            <p:cNvSpPr txBox="1"/>
            <p:nvPr/>
          </p:nvSpPr>
          <p:spPr>
            <a:xfrm>
              <a:off x="0" y="1228332"/>
              <a:ext cx="1900238" cy="977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2013</a:t>
              </a:r>
            </a:p>
          </p:txBody>
        </p:sp>
      </p:grpSp>
      <p:grpSp>
        <p:nvGrpSpPr>
          <p:cNvPr id="235" name="Grouper"/>
          <p:cNvGrpSpPr/>
          <p:nvPr/>
        </p:nvGrpSpPr>
        <p:grpSpPr>
          <a:xfrm>
            <a:off x="18305705" y="11026871"/>
            <a:ext cx="1455825" cy="1690255"/>
            <a:chOff x="0" y="0"/>
            <a:chExt cx="1455823" cy="1690253"/>
          </a:xfrm>
        </p:grpSpPr>
        <p:sp>
          <p:nvSpPr>
            <p:cNvPr id="233" name="Rectangle aux angles arrondis"/>
            <p:cNvSpPr/>
            <p:nvPr/>
          </p:nvSpPr>
          <p:spPr>
            <a:xfrm>
              <a:off x="597991" y="0"/>
              <a:ext cx="259841" cy="972982"/>
            </a:xfrm>
            <a:prstGeom prst="roundRect">
              <a:avLst>
                <a:gd name="adj" fmla="val 50000"/>
              </a:avLst>
            </a:prstGeom>
            <a:blipFill rotWithShape="1">
              <a:blip r:embed="rId5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234" name="2018"/>
            <p:cNvSpPr txBox="1"/>
            <p:nvPr/>
          </p:nvSpPr>
          <p:spPr>
            <a:xfrm>
              <a:off x="0" y="941058"/>
              <a:ext cx="1455824" cy="749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43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2018</a:t>
              </a:r>
            </a:p>
          </p:txBody>
        </p:sp>
      </p:grpSp>
      <p:grpSp>
        <p:nvGrpSpPr>
          <p:cNvPr id="238" name="Grouper"/>
          <p:cNvGrpSpPr/>
          <p:nvPr/>
        </p:nvGrpSpPr>
        <p:grpSpPr>
          <a:xfrm>
            <a:off x="22219811" y="11150693"/>
            <a:ext cx="971704" cy="1128178"/>
            <a:chOff x="0" y="0"/>
            <a:chExt cx="971703" cy="1128176"/>
          </a:xfrm>
        </p:grpSpPr>
        <p:sp>
          <p:nvSpPr>
            <p:cNvPr id="236" name="Rectangle aux angles arrondis"/>
            <p:cNvSpPr/>
            <p:nvPr/>
          </p:nvSpPr>
          <p:spPr>
            <a:xfrm>
              <a:off x="399135" y="0"/>
              <a:ext cx="173434" cy="649426"/>
            </a:xfrm>
            <a:prstGeom prst="roundRect">
              <a:avLst>
                <a:gd name="adj" fmla="val 50000"/>
              </a:avLst>
            </a:prstGeom>
            <a:blipFill rotWithShape="1">
              <a:blip r:embed="rId6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237" name="2022"/>
            <p:cNvSpPr txBox="1"/>
            <p:nvPr/>
          </p:nvSpPr>
          <p:spPr>
            <a:xfrm>
              <a:off x="0" y="628118"/>
              <a:ext cx="971704" cy="5000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27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2022</a:t>
              </a:r>
            </a:p>
          </p:txBody>
        </p:sp>
      </p:grpSp>
      <p:grpSp>
        <p:nvGrpSpPr>
          <p:cNvPr id="242" name="Grouper"/>
          <p:cNvGrpSpPr/>
          <p:nvPr/>
        </p:nvGrpSpPr>
        <p:grpSpPr>
          <a:xfrm>
            <a:off x="9899521" y="8308052"/>
            <a:ext cx="5413599" cy="2718827"/>
            <a:chOff x="0" y="342900"/>
            <a:chExt cx="5413598" cy="2718826"/>
          </a:xfrm>
        </p:grpSpPr>
        <p:sp>
          <p:nvSpPr>
            <p:cNvPr id="239" name="Rectangle aux angles arrondis"/>
            <p:cNvSpPr/>
            <p:nvPr/>
          </p:nvSpPr>
          <p:spPr>
            <a:xfrm>
              <a:off x="0" y="923070"/>
              <a:ext cx="5413599" cy="1737313"/>
            </a:xfrm>
            <a:prstGeom prst="roundRect">
              <a:avLst>
                <a:gd name="adj" fmla="val 46741"/>
              </a:avLst>
            </a:prstGeom>
            <a:blipFill rotWithShape="1">
              <a:blip r:embed="rId7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240" name="→ Accompagnement des publics → Écoute et adaptation → Travail autour des émotions"/>
            <p:cNvSpPr/>
            <p:nvPr/>
          </p:nvSpPr>
          <p:spPr>
            <a:xfrm>
              <a:off x="296481" y="179172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defTabSz="457200">
                <a:spcBef>
                  <a:spcPts val="1200"/>
                </a:spcBef>
                <a:defRPr sz="26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Accompagnement des publics</a:t>
              </a:r>
              <a:br/>
              <a:r>
                <a:t>→ Écoute et adaptation</a:t>
              </a:r>
              <a:br/>
              <a:r>
                <a:t>→ Travail autour des émotions</a:t>
              </a:r>
            </a:p>
          </p:txBody>
        </p:sp>
        <p:sp>
          <p:nvSpPr>
            <p:cNvPr id="241" name="Coach Enfants Cinéma"/>
            <p:cNvSpPr/>
            <p:nvPr/>
          </p:nvSpPr>
          <p:spPr>
            <a:xfrm>
              <a:off x="95575" y="34290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9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Coach Enfants Cinéma</a:t>
              </a:r>
            </a:p>
          </p:txBody>
        </p:sp>
      </p:grpSp>
      <p:grpSp>
        <p:nvGrpSpPr>
          <p:cNvPr id="245" name="Grouper"/>
          <p:cNvGrpSpPr/>
          <p:nvPr/>
        </p:nvGrpSpPr>
        <p:grpSpPr>
          <a:xfrm>
            <a:off x="25157075" y="11150693"/>
            <a:ext cx="971704" cy="1128178"/>
            <a:chOff x="0" y="0"/>
            <a:chExt cx="971703" cy="1128176"/>
          </a:xfrm>
        </p:grpSpPr>
        <p:sp>
          <p:nvSpPr>
            <p:cNvPr id="243" name="Rectangle aux angles arrondis"/>
            <p:cNvSpPr/>
            <p:nvPr/>
          </p:nvSpPr>
          <p:spPr>
            <a:xfrm>
              <a:off x="399135" y="0"/>
              <a:ext cx="173434" cy="649426"/>
            </a:xfrm>
            <a:prstGeom prst="roundRect">
              <a:avLst>
                <a:gd name="adj" fmla="val 50000"/>
              </a:avLst>
            </a:prstGeom>
            <a:blipFill rotWithShape="1">
              <a:blip r:embed="rId8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244" name="2024"/>
            <p:cNvSpPr txBox="1"/>
            <p:nvPr/>
          </p:nvSpPr>
          <p:spPr>
            <a:xfrm>
              <a:off x="0" y="628118"/>
              <a:ext cx="971704" cy="5000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27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2024</a:t>
              </a:r>
            </a:p>
          </p:txBody>
        </p:sp>
      </p:grpSp>
      <p:grpSp>
        <p:nvGrpSpPr>
          <p:cNvPr id="248" name="Grouper"/>
          <p:cNvGrpSpPr/>
          <p:nvPr/>
        </p:nvGrpSpPr>
        <p:grpSpPr>
          <a:xfrm>
            <a:off x="5535042" y="11026871"/>
            <a:ext cx="1455825" cy="1690255"/>
            <a:chOff x="0" y="0"/>
            <a:chExt cx="1455823" cy="1690253"/>
          </a:xfrm>
        </p:grpSpPr>
        <p:sp>
          <p:nvSpPr>
            <p:cNvPr id="246" name="Rectangle aux angles arrondis"/>
            <p:cNvSpPr/>
            <p:nvPr/>
          </p:nvSpPr>
          <p:spPr>
            <a:xfrm>
              <a:off x="597991" y="0"/>
              <a:ext cx="259841" cy="972982"/>
            </a:xfrm>
            <a:prstGeom prst="roundRect">
              <a:avLst>
                <a:gd name="adj" fmla="val 50000"/>
              </a:avLst>
            </a:prstGeom>
            <a:blipFill rotWithShape="1">
              <a:blip r:embed="rId9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247" name="2009"/>
            <p:cNvSpPr txBox="1"/>
            <p:nvPr/>
          </p:nvSpPr>
          <p:spPr>
            <a:xfrm>
              <a:off x="0" y="941058"/>
              <a:ext cx="1455824" cy="749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43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2009</a:t>
              </a:r>
            </a:p>
          </p:txBody>
        </p:sp>
      </p:grpSp>
      <p:grpSp>
        <p:nvGrpSpPr>
          <p:cNvPr id="251" name="Grouper"/>
          <p:cNvGrpSpPr/>
          <p:nvPr/>
        </p:nvGrpSpPr>
        <p:grpSpPr>
          <a:xfrm>
            <a:off x="4219920" y="7086073"/>
            <a:ext cx="4085984" cy="4085984"/>
            <a:chOff x="0" y="0"/>
            <a:chExt cx="4085983" cy="4085983"/>
          </a:xfrm>
        </p:grpSpPr>
        <p:sp>
          <p:nvSpPr>
            <p:cNvPr id="249" name="Rectangle aux angles arrondis"/>
            <p:cNvSpPr/>
            <p:nvPr/>
          </p:nvSpPr>
          <p:spPr>
            <a:xfrm>
              <a:off x="96921" y="387687"/>
              <a:ext cx="3892226" cy="3310695"/>
            </a:xfrm>
            <a:prstGeom prst="roundRect">
              <a:avLst>
                <a:gd name="adj" fmla="val 15023"/>
              </a:avLst>
            </a:prstGeom>
            <a:blipFill rotWithShape="1">
              <a:blip r:embed="rId10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250" name="f68e3b9d-208d-43c7-af02-62030174733f.png" descr="f68e3b9d-208d-43c7-af02-62030174733f.png"/>
            <p:cNvPicPr>
              <a:picLocks noChangeAspect="1"/>
            </p:cNvPicPr>
            <p:nvPr/>
          </p:nvPicPr>
          <p:blipFill>
            <a:blip r:embed="rId11">
              <a:extLst/>
            </a:blip>
            <a:srcRect l="0" t="0" r="0" b="0"/>
            <a:stretch>
              <a:fillRect/>
            </a:stretch>
          </p:blipFill>
          <p:spPr>
            <a:xfrm rot="19398">
              <a:off x="11431" y="11431"/>
              <a:ext cx="4063122" cy="406312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54" name="Grouper"/>
          <p:cNvGrpSpPr/>
          <p:nvPr/>
        </p:nvGrpSpPr>
        <p:grpSpPr>
          <a:xfrm>
            <a:off x="9721735" y="2728411"/>
            <a:ext cx="5524336" cy="5413611"/>
            <a:chOff x="0" y="0"/>
            <a:chExt cx="5524335" cy="5413609"/>
          </a:xfrm>
        </p:grpSpPr>
        <p:sp>
          <p:nvSpPr>
            <p:cNvPr id="252" name="Grouper"/>
            <p:cNvSpPr/>
            <p:nvPr/>
          </p:nvSpPr>
          <p:spPr>
            <a:xfrm>
              <a:off x="244834" y="437373"/>
              <a:ext cx="5279502" cy="4539026"/>
            </a:xfrm>
            <a:prstGeom prst="roundRect">
              <a:avLst>
                <a:gd name="adj" fmla="val 17447"/>
              </a:avLst>
            </a:prstGeom>
            <a:blipFill rotWithShape="1">
              <a:blip r:embed="rId12">
                <a:alphaModFix amt="29877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253" name="3e6a3936-1c01-41e4-8536-f74bef93a2f4.png" descr="3e6a3936-1c01-41e4-8536-f74bef93a2f4.png"/>
            <p:cNvPicPr>
              <a:picLocks noChangeAspect="1"/>
            </p:cNvPicPr>
            <p:nvPr/>
          </p:nvPicPr>
          <p:blipFill>
            <a:blip r:embed="rId13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5413610" cy="54136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57" name="Grouper"/>
          <p:cNvGrpSpPr/>
          <p:nvPr/>
        </p:nvGrpSpPr>
        <p:grpSpPr>
          <a:xfrm>
            <a:off x="21803821" y="9083735"/>
            <a:ext cx="1803773" cy="1803773"/>
            <a:chOff x="0" y="0"/>
            <a:chExt cx="1803772" cy="1803771"/>
          </a:xfrm>
        </p:grpSpPr>
        <p:sp>
          <p:nvSpPr>
            <p:cNvPr id="255" name="Grouper"/>
            <p:cNvSpPr/>
            <p:nvPr/>
          </p:nvSpPr>
          <p:spPr>
            <a:xfrm>
              <a:off x="0" y="134021"/>
              <a:ext cx="1803773" cy="1535728"/>
            </a:xfrm>
            <a:prstGeom prst="roundRect">
              <a:avLst>
                <a:gd name="adj" fmla="val 15023"/>
              </a:avLst>
            </a:prstGeom>
            <a:blipFill rotWithShape="1">
              <a:blip r:embed="rId14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256" name="d061b01a-8460-4fb9-9374-38cb8ce37d72.png" descr="d061b01a-8460-4fb9-9374-38cb8ce37d72.png"/>
            <p:cNvPicPr>
              <a:picLocks noChangeAspect="1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0" y="0"/>
              <a:ext cx="1803772" cy="18037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61" name="Grouper"/>
          <p:cNvGrpSpPr/>
          <p:nvPr/>
        </p:nvGrpSpPr>
        <p:grpSpPr>
          <a:xfrm>
            <a:off x="9899521" y="8289002"/>
            <a:ext cx="5413599" cy="2718827"/>
            <a:chOff x="0" y="304799"/>
            <a:chExt cx="5413598" cy="2718826"/>
          </a:xfrm>
        </p:grpSpPr>
        <p:sp>
          <p:nvSpPr>
            <p:cNvPr id="258" name="Rectangle aux angles arrondis"/>
            <p:cNvSpPr/>
            <p:nvPr/>
          </p:nvSpPr>
          <p:spPr>
            <a:xfrm>
              <a:off x="0" y="884970"/>
              <a:ext cx="5413599" cy="1737313"/>
            </a:xfrm>
            <a:prstGeom prst="roundRect">
              <a:avLst>
                <a:gd name="adj" fmla="val 46741"/>
              </a:avLst>
            </a:prstGeom>
            <a:blipFill rotWithShape="1">
              <a:blip r:embed="rId16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259" name="→ Transmission et pédagogie…"/>
            <p:cNvSpPr/>
            <p:nvPr/>
          </p:nvSpPr>
          <p:spPr>
            <a:xfrm>
              <a:off x="296481" y="175362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defTabSz="457200">
                <a:spcBef>
                  <a:spcPts val="0"/>
                </a:spcBef>
                <a:defRPr sz="27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Transmission et pédagogie</a:t>
              </a:r>
            </a:p>
            <a:p>
              <a:pPr defTabSz="457200">
                <a:spcBef>
                  <a:spcPts val="0"/>
                </a:spcBef>
                <a:defRPr sz="27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Construction d’ateliers</a:t>
              </a:r>
            </a:p>
            <a:p>
              <a:pPr defTabSz="457200">
                <a:spcBef>
                  <a:spcPts val="0"/>
                </a:spcBef>
                <a:defRPr sz="27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Animation de groupes</a:t>
              </a:r>
            </a:p>
          </p:txBody>
        </p:sp>
        <p:sp>
          <p:nvSpPr>
            <p:cNvPr id="260" name="Création Cours de théâtre"/>
            <p:cNvSpPr/>
            <p:nvPr/>
          </p:nvSpPr>
          <p:spPr>
            <a:xfrm>
              <a:off x="95575" y="30479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4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Création Cours de théâtre</a:t>
              </a:r>
            </a:p>
          </p:txBody>
        </p:sp>
      </p:grpSp>
      <p:grpSp>
        <p:nvGrpSpPr>
          <p:cNvPr id="264" name="Grouper"/>
          <p:cNvGrpSpPr/>
          <p:nvPr/>
        </p:nvGrpSpPr>
        <p:grpSpPr>
          <a:xfrm>
            <a:off x="24692807" y="9035458"/>
            <a:ext cx="1900239" cy="1900239"/>
            <a:chOff x="0" y="0"/>
            <a:chExt cx="1900237" cy="1900237"/>
          </a:xfrm>
        </p:grpSpPr>
        <p:sp>
          <p:nvSpPr>
            <p:cNvPr id="262" name="Grouper"/>
            <p:cNvSpPr/>
            <p:nvPr/>
          </p:nvSpPr>
          <p:spPr>
            <a:xfrm>
              <a:off x="48234" y="182254"/>
              <a:ext cx="1803772" cy="1535729"/>
            </a:xfrm>
            <a:prstGeom prst="roundRect">
              <a:avLst>
                <a:gd name="adj" fmla="val 15023"/>
              </a:avLst>
            </a:prstGeom>
            <a:blipFill rotWithShape="1">
              <a:blip r:embed="rId17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263" name="e21bf7c4-ccec-457f-ad01-e3c05fdc4466.png" descr="e21bf7c4-ccec-457f-ad01-e3c05fdc4466.png"/>
            <p:cNvPicPr>
              <a:picLocks noChangeAspect="1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0" y="0"/>
              <a:ext cx="1900238" cy="19002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66809 -0.269909" origin="layout" pathEditMode="relative">
                                      <p:cBhvr>
                                        <p:cTn id="6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Class="exit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mph" nodeType="withEffect" presetSubtype="0" presetID="6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29"/>
                                        </p:tgtEl>
                                      </p:cBhvr>
                                      <p:by x="135004" y="135004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path" nodeType="with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63932 -0.011465" origin="layout" pathEditMode="relative">
                                      <p:cBhvr>
                                        <p:cTn id="15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mph" nodeType="withEffect" presetSubtype="0" presetID="6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232"/>
                                        </p:tgtEl>
                                      </p:cBhvr>
                                      <p:by x="77498" y="77498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path" nodeType="withEffect" presetSubtype="0" presetID="-1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50592 0.011462" origin="layout" pathEditMode="relative">
                                      <p:cBhvr>
                                        <p:cTn id="21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mph" nodeType="withEffect" presetSubtype="0" presetID="6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238"/>
                                        </p:tgtEl>
                                      </p:cBhvr>
                                      <p:by x="140711" y="140711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path" nodeType="withEffect" presetSubtype="0" presetID="-1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20012 0.000325" origin="layout" pathEditMode="relative">
                                      <p:cBhvr>
                                        <p:cTn id="27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mph" nodeType="withEffect" presetSubtype="0" presetID="6" grpId="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245"/>
                                        </p:tgtEl>
                                      </p:cBhvr>
                                      <p:by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path" nodeType="withEffect" presetSubtype="0" presetID="-1" grpId="1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64017 0.011465" origin="layout" pathEditMode="relative">
                                      <p:cBhvr>
                                        <p:cTn id="33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mph" nodeType="withEffect" presetSubtype="0" presetID="6" grpId="1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000" fill="hold"/>
                                        <p:tgtEl>
                                          <p:spTgt spid="235"/>
                                        </p:tgtEl>
                                      </p:cBhvr>
                                      <p:by x="131967" y="131967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path" nodeType="withEffect" presetSubtype="0" presetID="-1" grpId="1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71111 -0.007528" origin="layout" pathEditMode="relative">
                                      <p:cBhvr>
                                        <p:cTn id="39" dur="1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mph" nodeType="withEffect" presetSubtype="0" presetID="6" grpId="1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1000" fill="hold"/>
                                        <p:tgtEl>
                                          <p:spTgt spid="248"/>
                                        </p:tgtEl>
                                      </p:cBhvr>
                                      <p:by x="72968" y="72968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path" nodeType="withEffect" presetSubtype="0" presetID="-1" grpId="1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50594 -0.062446" origin="layout" pathEditMode="relative">
                                      <p:cBhvr>
                                        <p:cTn id="45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mph" nodeType="withEffect" presetSubtype="0" presetID="6" grpId="1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000" fill="hold"/>
                                        <p:tgtEl>
                                          <p:spTgt spid="257"/>
                                        </p:tgtEl>
                                      </p:cBhvr>
                                      <p:by x="215782" y="215782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path" nodeType="withEffect" presetSubtype="0" presetID="-1" grpId="1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69612 0.068232" origin="layout" pathEditMode="relative">
                                      <p:cBhvr>
                                        <p:cTn id="51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mph" nodeType="withEffect" presetSubtype="0" presetID="6" grpId="1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1000" fill="hold"/>
                                        <p:tgtEl>
                                          <p:spTgt spid="251"/>
                                        </p:tgtEl>
                                      </p:cBhvr>
                                      <p:by x="46711" y="46711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path" nodeType="withEffect" presetSubtype="0" presetID="-1" grpId="1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58947 0.271117" origin="layout" pathEditMode="relative">
                                      <p:cBhvr>
                                        <p:cTn id="57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emph" nodeType="withEffect" presetSubtype="0" presetID="6" grpId="1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1000" fill="hold"/>
                                        <p:tgtEl>
                                          <p:spTgt spid="254"/>
                                        </p:tgtEl>
                                      </p:cBhvr>
                                      <p:by x="73963" y="73963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Class="path" nodeType="withEffect" presetSubtype="0" presetID="-1" grpId="2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19990 0.000817" origin="layout" pathEditMode="relative">
                                      <p:cBhvr>
                                        <p:cTn id="63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Class="entr" nodeType="afterEffect" presetSubtype="0" presetID="1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8" grpId="7"/>
      <p:bldP build="whole" bldLvl="1" animBg="1" rev="0" advAuto="0" spid="248" grpId="13"/>
      <p:bldP build="whole" bldLvl="1" animBg="1" rev="0" advAuto="0" spid="235" grpId="11"/>
      <p:bldP build="whole" bldLvl="1" animBg="1" rev="0" advAuto="0" spid="242" grpId="2"/>
      <p:bldP build="whole" bldLvl="1" animBg="1" rev="0" advAuto="0" spid="251" grpId="17"/>
      <p:bldP build="whole" bldLvl="1" animBg="1" rev="0" advAuto="0" spid="229" grpId="3"/>
      <p:bldP build="whole" bldLvl="1" animBg="1" rev="0" advAuto="0" spid="232" grpId="5"/>
      <p:bldP build="whole" bldLvl="1" animBg="1" rev="0" advAuto="0" spid="245" grpId="9"/>
      <p:bldP build="whole" bldLvl="1" animBg="1" rev="0" advAuto="0" spid="257" grpId="15"/>
      <p:bldP build="whole" bldLvl="1" animBg="1" rev="0" advAuto="0" spid="254" grpId="19"/>
      <p:bldP build="whole" bldLvl="1" animBg="1" rev="0" advAuto="0" spid="261" grpId="2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Historique du Parcours"/>
          <p:cNvSpPr txBox="1"/>
          <p:nvPr>
            <p:ph type="title"/>
          </p:nvPr>
        </p:nvSpPr>
        <p:spPr>
          <a:xfrm>
            <a:off x="973834" y="-119692"/>
            <a:ext cx="21958301" cy="27686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hueOff val="-33021"/>
                    <a:satOff val="15631"/>
                    <a:lumOff val="-38912"/>
                  </a:schemeClr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Historique du Parcours</a:t>
            </a:r>
          </a:p>
        </p:txBody>
      </p:sp>
      <p:sp>
        <p:nvSpPr>
          <p:cNvPr id="267" name="Ligne"/>
          <p:cNvSpPr/>
          <p:nvPr/>
        </p:nvSpPr>
        <p:spPr>
          <a:xfrm>
            <a:off x="-1886627" y="11561141"/>
            <a:ext cx="25724274" cy="1"/>
          </a:xfrm>
          <a:prstGeom prst="line">
            <a:avLst/>
          </a:prstGeom>
          <a:ln w="190500">
            <a:solidFill>
              <a:srgbClr val="717D7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/>
            </a:pPr>
          </a:p>
        </p:txBody>
      </p:sp>
      <p:grpSp>
        <p:nvGrpSpPr>
          <p:cNvPr id="270" name="Grouper"/>
          <p:cNvGrpSpPr/>
          <p:nvPr/>
        </p:nvGrpSpPr>
        <p:grpSpPr>
          <a:xfrm>
            <a:off x="17031687" y="6963225"/>
            <a:ext cx="4003863" cy="4003863"/>
            <a:chOff x="0" y="0"/>
            <a:chExt cx="4003861" cy="4003861"/>
          </a:xfrm>
        </p:grpSpPr>
        <p:sp>
          <p:nvSpPr>
            <p:cNvPr id="268" name="Rectangle aux angles arrondis"/>
            <p:cNvSpPr/>
            <p:nvPr/>
          </p:nvSpPr>
          <p:spPr>
            <a:xfrm>
              <a:off x="55818" y="510534"/>
              <a:ext cx="3892225" cy="3310696"/>
            </a:xfrm>
            <a:prstGeom prst="roundRect">
              <a:avLst>
                <a:gd name="adj" fmla="val 15023"/>
              </a:avLst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269" name="d061b01a-8460-4fb9-9374-38cb8ce37d72.png" descr="d061b01a-8460-4fb9-9374-38cb8ce37d7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003862" cy="40038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73" name="Grouper"/>
          <p:cNvGrpSpPr/>
          <p:nvPr/>
        </p:nvGrpSpPr>
        <p:grpSpPr>
          <a:xfrm>
            <a:off x="11656201" y="10926141"/>
            <a:ext cx="1900239" cy="2206233"/>
            <a:chOff x="0" y="0"/>
            <a:chExt cx="1900237" cy="2206232"/>
          </a:xfrm>
        </p:grpSpPr>
        <p:sp>
          <p:nvSpPr>
            <p:cNvPr id="271" name="Rectangle aux angles arrondis"/>
            <p:cNvSpPr/>
            <p:nvPr/>
          </p:nvSpPr>
          <p:spPr>
            <a:xfrm>
              <a:off x="780538" y="0"/>
              <a:ext cx="339162" cy="1270000"/>
            </a:xfrm>
            <a:prstGeom prst="roundRect">
              <a:avLst>
                <a:gd name="adj" fmla="val 50000"/>
              </a:avLst>
            </a:prstGeom>
            <a:blipFill rotWithShape="1">
              <a:blip r:embed="rId4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272" name="2018"/>
            <p:cNvSpPr txBox="1"/>
            <p:nvPr/>
          </p:nvSpPr>
          <p:spPr>
            <a:xfrm>
              <a:off x="0" y="1228332"/>
              <a:ext cx="1900238" cy="977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2018</a:t>
              </a:r>
            </a:p>
          </p:txBody>
        </p:sp>
      </p:grpSp>
      <p:grpSp>
        <p:nvGrpSpPr>
          <p:cNvPr id="276" name="Grouper"/>
          <p:cNvGrpSpPr/>
          <p:nvPr/>
        </p:nvGrpSpPr>
        <p:grpSpPr>
          <a:xfrm>
            <a:off x="18305705" y="11026871"/>
            <a:ext cx="1455825" cy="1690255"/>
            <a:chOff x="0" y="0"/>
            <a:chExt cx="1455823" cy="1690253"/>
          </a:xfrm>
        </p:grpSpPr>
        <p:sp>
          <p:nvSpPr>
            <p:cNvPr id="274" name="Rectangle aux angles arrondis"/>
            <p:cNvSpPr/>
            <p:nvPr/>
          </p:nvSpPr>
          <p:spPr>
            <a:xfrm>
              <a:off x="597991" y="0"/>
              <a:ext cx="259841" cy="972982"/>
            </a:xfrm>
            <a:prstGeom prst="roundRect">
              <a:avLst>
                <a:gd name="adj" fmla="val 50000"/>
              </a:avLst>
            </a:prstGeom>
            <a:blipFill rotWithShape="1">
              <a:blip r:embed="rId5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275" name="2022"/>
            <p:cNvSpPr txBox="1"/>
            <p:nvPr/>
          </p:nvSpPr>
          <p:spPr>
            <a:xfrm>
              <a:off x="0" y="941058"/>
              <a:ext cx="1455824" cy="749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43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2022</a:t>
              </a:r>
            </a:p>
          </p:txBody>
        </p:sp>
      </p:grpSp>
      <p:grpSp>
        <p:nvGrpSpPr>
          <p:cNvPr id="279" name="Grouper"/>
          <p:cNvGrpSpPr/>
          <p:nvPr/>
        </p:nvGrpSpPr>
        <p:grpSpPr>
          <a:xfrm>
            <a:off x="22219811" y="11150693"/>
            <a:ext cx="971704" cy="1128178"/>
            <a:chOff x="0" y="0"/>
            <a:chExt cx="971703" cy="1128176"/>
          </a:xfrm>
        </p:grpSpPr>
        <p:sp>
          <p:nvSpPr>
            <p:cNvPr id="277" name="Rectangle aux angles arrondis"/>
            <p:cNvSpPr/>
            <p:nvPr/>
          </p:nvSpPr>
          <p:spPr>
            <a:xfrm>
              <a:off x="399135" y="0"/>
              <a:ext cx="173434" cy="649426"/>
            </a:xfrm>
            <a:prstGeom prst="roundRect">
              <a:avLst>
                <a:gd name="adj" fmla="val 50000"/>
              </a:avLst>
            </a:prstGeom>
            <a:blipFill rotWithShape="1">
              <a:blip r:embed="rId6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278" name="2024"/>
            <p:cNvSpPr txBox="1"/>
            <p:nvPr/>
          </p:nvSpPr>
          <p:spPr>
            <a:xfrm>
              <a:off x="0" y="628118"/>
              <a:ext cx="971704" cy="5000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27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2024</a:t>
              </a:r>
            </a:p>
          </p:txBody>
        </p:sp>
      </p:grpSp>
      <p:grpSp>
        <p:nvGrpSpPr>
          <p:cNvPr id="282" name="Grouper"/>
          <p:cNvGrpSpPr/>
          <p:nvPr/>
        </p:nvGrpSpPr>
        <p:grpSpPr>
          <a:xfrm>
            <a:off x="25157075" y="11150693"/>
            <a:ext cx="971704" cy="1128178"/>
            <a:chOff x="0" y="0"/>
            <a:chExt cx="971703" cy="1128176"/>
          </a:xfrm>
        </p:grpSpPr>
        <p:sp>
          <p:nvSpPr>
            <p:cNvPr id="280" name="Rectangle aux angles arrondis"/>
            <p:cNvSpPr/>
            <p:nvPr/>
          </p:nvSpPr>
          <p:spPr>
            <a:xfrm>
              <a:off x="399135" y="0"/>
              <a:ext cx="173434" cy="649426"/>
            </a:xfrm>
            <a:prstGeom prst="roundRect">
              <a:avLst>
                <a:gd name="adj" fmla="val 50000"/>
              </a:avLst>
            </a:prstGeom>
            <a:blipFill rotWithShape="1">
              <a:blip r:embed="rId7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281" name="2026"/>
            <p:cNvSpPr txBox="1"/>
            <p:nvPr/>
          </p:nvSpPr>
          <p:spPr>
            <a:xfrm>
              <a:off x="0" y="628118"/>
              <a:ext cx="971704" cy="5000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27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2026</a:t>
              </a:r>
            </a:p>
          </p:txBody>
        </p:sp>
      </p:grpSp>
      <p:grpSp>
        <p:nvGrpSpPr>
          <p:cNvPr id="285" name="Grouper"/>
          <p:cNvGrpSpPr/>
          <p:nvPr/>
        </p:nvGrpSpPr>
        <p:grpSpPr>
          <a:xfrm>
            <a:off x="5535042" y="11026871"/>
            <a:ext cx="1455825" cy="1690255"/>
            <a:chOff x="0" y="0"/>
            <a:chExt cx="1455823" cy="1690253"/>
          </a:xfrm>
        </p:grpSpPr>
        <p:sp>
          <p:nvSpPr>
            <p:cNvPr id="283" name="Rectangle aux angles arrondis"/>
            <p:cNvSpPr/>
            <p:nvPr/>
          </p:nvSpPr>
          <p:spPr>
            <a:xfrm>
              <a:off x="597991" y="0"/>
              <a:ext cx="259841" cy="972982"/>
            </a:xfrm>
            <a:prstGeom prst="roundRect">
              <a:avLst>
                <a:gd name="adj" fmla="val 50000"/>
              </a:avLst>
            </a:prstGeom>
            <a:blipFill rotWithShape="1">
              <a:blip r:embed="rId8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284" name="2013"/>
            <p:cNvSpPr txBox="1"/>
            <p:nvPr/>
          </p:nvSpPr>
          <p:spPr>
            <a:xfrm>
              <a:off x="0" y="941058"/>
              <a:ext cx="1455824" cy="749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43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2013</a:t>
              </a:r>
            </a:p>
          </p:txBody>
        </p:sp>
      </p:grpSp>
      <p:grpSp>
        <p:nvGrpSpPr>
          <p:cNvPr id="288" name="Grouper"/>
          <p:cNvGrpSpPr/>
          <p:nvPr/>
        </p:nvGrpSpPr>
        <p:grpSpPr>
          <a:xfrm>
            <a:off x="4316842" y="7235815"/>
            <a:ext cx="3892225" cy="3786775"/>
            <a:chOff x="0" y="0"/>
            <a:chExt cx="3892224" cy="3786773"/>
          </a:xfrm>
        </p:grpSpPr>
        <p:sp>
          <p:nvSpPr>
            <p:cNvPr id="286" name="Rectangle aux angles arrondis"/>
            <p:cNvSpPr/>
            <p:nvPr/>
          </p:nvSpPr>
          <p:spPr>
            <a:xfrm>
              <a:off x="0" y="237944"/>
              <a:ext cx="3892225" cy="3310696"/>
            </a:xfrm>
            <a:prstGeom prst="roundRect">
              <a:avLst>
                <a:gd name="adj" fmla="val 15023"/>
              </a:avLst>
            </a:prstGeom>
            <a:blipFill rotWithShape="1">
              <a:blip r:embed="rId9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287" name="3e6a3936-1c01-41e4-8536-f74bef93a2f4.png" descr="3e6a3936-1c01-41e4-8536-f74bef93a2f4.png"/>
            <p:cNvPicPr>
              <a:picLocks noChangeAspect="1"/>
            </p:cNvPicPr>
            <p:nvPr/>
          </p:nvPicPr>
          <p:blipFill>
            <a:blip r:embed="rId10">
              <a:extLst/>
            </a:blip>
            <a:srcRect l="0" t="0" r="0" b="0"/>
            <a:stretch>
              <a:fillRect/>
            </a:stretch>
          </p:blipFill>
          <p:spPr>
            <a:xfrm>
              <a:off x="52819" y="0"/>
              <a:ext cx="3786775" cy="37867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91" name="Grouper"/>
          <p:cNvGrpSpPr/>
          <p:nvPr/>
        </p:nvGrpSpPr>
        <p:grpSpPr>
          <a:xfrm>
            <a:off x="9823469" y="2838739"/>
            <a:ext cx="5422602" cy="5193117"/>
            <a:chOff x="0" y="0"/>
            <a:chExt cx="5422601" cy="5193115"/>
          </a:xfrm>
        </p:grpSpPr>
        <p:sp>
          <p:nvSpPr>
            <p:cNvPr id="289" name="Grouper"/>
            <p:cNvSpPr/>
            <p:nvPr/>
          </p:nvSpPr>
          <p:spPr>
            <a:xfrm>
              <a:off x="143100" y="327045"/>
              <a:ext cx="5279502" cy="4539026"/>
            </a:xfrm>
            <a:prstGeom prst="roundRect">
              <a:avLst>
                <a:gd name="adj" fmla="val 17447"/>
              </a:avLst>
            </a:prstGeom>
            <a:blipFill rotWithShape="1">
              <a:blip r:embed="rId11">
                <a:alphaModFix amt="29877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290" name="d1a1a52e-1c2e-4cfa-ac0f-e5d11cf89100.png" descr="d1a1a52e-1c2e-4cfa-ac0f-e5d11cf89100.png"/>
            <p:cNvPicPr>
              <a:picLocks noChangeAspect="1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0" y="0"/>
              <a:ext cx="5193116" cy="51931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94" name="Grouper"/>
          <p:cNvGrpSpPr/>
          <p:nvPr/>
        </p:nvGrpSpPr>
        <p:grpSpPr>
          <a:xfrm>
            <a:off x="21803821" y="9118143"/>
            <a:ext cx="1803773" cy="1734956"/>
            <a:chOff x="0" y="0"/>
            <a:chExt cx="1803771" cy="1734955"/>
          </a:xfrm>
        </p:grpSpPr>
        <p:sp>
          <p:nvSpPr>
            <p:cNvPr id="292" name="Rectangle aux angles arrondis"/>
            <p:cNvSpPr/>
            <p:nvPr/>
          </p:nvSpPr>
          <p:spPr>
            <a:xfrm>
              <a:off x="0" y="99613"/>
              <a:ext cx="1803772" cy="1535729"/>
            </a:xfrm>
            <a:prstGeom prst="roundRect">
              <a:avLst>
                <a:gd name="adj" fmla="val 15023"/>
              </a:avLst>
            </a:prstGeom>
            <a:blipFill rotWithShape="1">
              <a:blip r:embed="rId13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293" name="e21bf7c4-ccec-457f-ad01-e3c05fdc4466.png" descr="e21bf7c4-ccec-457f-ad01-e3c05fdc4466.png"/>
            <p:cNvPicPr>
              <a:picLocks noChangeAspect="1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4408" y="0"/>
              <a:ext cx="1734956" cy="1734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98" name="Grouper"/>
          <p:cNvGrpSpPr/>
          <p:nvPr/>
        </p:nvGrpSpPr>
        <p:grpSpPr>
          <a:xfrm>
            <a:off x="9899521" y="8289002"/>
            <a:ext cx="5413599" cy="2718827"/>
            <a:chOff x="0" y="304799"/>
            <a:chExt cx="5413598" cy="2718826"/>
          </a:xfrm>
        </p:grpSpPr>
        <p:sp>
          <p:nvSpPr>
            <p:cNvPr id="295" name="Rectangle aux angles arrondis"/>
            <p:cNvSpPr/>
            <p:nvPr/>
          </p:nvSpPr>
          <p:spPr>
            <a:xfrm>
              <a:off x="0" y="884970"/>
              <a:ext cx="5413599" cy="1737313"/>
            </a:xfrm>
            <a:prstGeom prst="roundRect">
              <a:avLst>
                <a:gd name="adj" fmla="val 46741"/>
              </a:avLst>
            </a:prstGeom>
            <a:blipFill rotWithShape="1">
              <a:blip r:embed="rId15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296" name="→ Transmission et pédagogie…"/>
            <p:cNvSpPr/>
            <p:nvPr/>
          </p:nvSpPr>
          <p:spPr>
            <a:xfrm>
              <a:off x="296481" y="175362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defTabSz="457200">
                <a:spcBef>
                  <a:spcPts val="0"/>
                </a:spcBef>
                <a:defRPr sz="27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Transmission et pédagogie</a:t>
              </a:r>
            </a:p>
            <a:p>
              <a:pPr defTabSz="457200">
                <a:spcBef>
                  <a:spcPts val="0"/>
                </a:spcBef>
                <a:defRPr sz="27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Construction d’ateliers</a:t>
              </a:r>
            </a:p>
            <a:p>
              <a:pPr defTabSz="457200">
                <a:spcBef>
                  <a:spcPts val="0"/>
                </a:spcBef>
                <a:defRPr sz="27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Animation de groupes</a:t>
              </a:r>
            </a:p>
          </p:txBody>
        </p:sp>
        <p:sp>
          <p:nvSpPr>
            <p:cNvPr id="297" name="Création Cours de théâtre"/>
            <p:cNvSpPr/>
            <p:nvPr/>
          </p:nvSpPr>
          <p:spPr>
            <a:xfrm>
              <a:off x="95575" y="30479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4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Création Cours de théâtre</a:t>
              </a:r>
            </a:p>
          </p:txBody>
        </p:sp>
      </p:grpSp>
      <p:grpSp>
        <p:nvGrpSpPr>
          <p:cNvPr id="301" name="Grouper"/>
          <p:cNvGrpSpPr/>
          <p:nvPr/>
        </p:nvGrpSpPr>
        <p:grpSpPr>
          <a:xfrm>
            <a:off x="1496471" y="11150693"/>
            <a:ext cx="971704" cy="1128178"/>
            <a:chOff x="0" y="0"/>
            <a:chExt cx="971703" cy="1128176"/>
          </a:xfrm>
        </p:grpSpPr>
        <p:sp>
          <p:nvSpPr>
            <p:cNvPr id="299" name="Rectangle aux angles arrondis"/>
            <p:cNvSpPr/>
            <p:nvPr/>
          </p:nvSpPr>
          <p:spPr>
            <a:xfrm>
              <a:off x="399135" y="0"/>
              <a:ext cx="173434" cy="649426"/>
            </a:xfrm>
            <a:prstGeom prst="roundRect">
              <a:avLst>
                <a:gd name="adj" fmla="val 50000"/>
              </a:avLst>
            </a:prstGeom>
            <a:blipFill rotWithShape="1">
              <a:blip r:embed="rId16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300" name="2009"/>
            <p:cNvSpPr txBox="1"/>
            <p:nvPr/>
          </p:nvSpPr>
          <p:spPr>
            <a:xfrm>
              <a:off x="0" y="628118"/>
              <a:ext cx="971704" cy="5000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27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2009</a:t>
              </a:r>
            </a:p>
          </p:txBody>
        </p:sp>
      </p:grpSp>
      <p:grpSp>
        <p:nvGrpSpPr>
          <p:cNvPr id="304" name="Grouper"/>
          <p:cNvGrpSpPr/>
          <p:nvPr/>
        </p:nvGrpSpPr>
        <p:grpSpPr>
          <a:xfrm>
            <a:off x="999917" y="9102544"/>
            <a:ext cx="1884292" cy="1865073"/>
            <a:chOff x="-80519" y="18808"/>
            <a:chExt cx="1884291" cy="1865072"/>
          </a:xfrm>
        </p:grpSpPr>
        <p:sp>
          <p:nvSpPr>
            <p:cNvPr id="302" name="Grouper"/>
            <p:cNvSpPr/>
            <p:nvPr/>
          </p:nvSpPr>
          <p:spPr>
            <a:xfrm>
              <a:off x="0" y="134021"/>
              <a:ext cx="1803773" cy="1535728"/>
            </a:xfrm>
            <a:prstGeom prst="roundRect">
              <a:avLst>
                <a:gd name="adj" fmla="val 15023"/>
              </a:avLst>
            </a:prstGeom>
            <a:blipFill rotWithShape="1">
              <a:blip r:embed="rId17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303" name="f68e3b9d-208d-43c7-af02-62030174733f.png" descr="f68e3b9d-208d-43c7-af02-62030174733f.png"/>
            <p:cNvPicPr>
              <a:picLocks noChangeAspect="1"/>
            </p:cNvPicPr>
            <p:nvPr/>
          </p:nvPicPr>
          <p:blipFill>
            <a:blip r:embed="rId18">
              <a:extLst/>
            </a:blip>
            <a:srcRect l="0" t="0" r="0" b="0"/>
            <a:stretch>
              <a:fillRect/>
            </a:stretch>
          </p:blipFill>
          <p:spPr>
            <a:xfrm rot="19398">
              <a:off x="-75302" y="24026"/>
              <a:ext cx="1854637" cy="18546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08" name="Grouper"/>
          <p:cNvGrpSpPr/>
          <p:nvPr/>
        </p:nvGrpSpPr>
        <p:grpSpPr>
          <a:xfrm>
            <a:off x="9926938" y="8289002"/>
            <a:ext cx="5413599" cy="2718827"/>
            <a:chOff x="0" y="304799"/>
            <a:chExt cx="5413598" cy="2718826"/>
          </a:xfrm>
        </p:grpSpPr>
        <p:sp>
          <p:nvSpPr>
            <p:cNvPr id="305" name="Rectangle aux angles arrondis"/>
            <p:cNvSpPr/>
            <p:nvPr/>
          </p:nvSpPr>
          <p:spPr>
            <a:xfrm>
              <a:off x="0" y="884970"/>
              <a:ext cx="5413599" cy="1737313"/>
            </a:xfrm>
            <a:prstGeom prst="roundRect">
              <a:avLst>
                <a:gd name="adj" fmla="val 46741"/>
              </a:avLst>
            </a:prstGeom>
            <a:blipFill rotWithShape="1">
              <a:blip r:embed="rId19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306" name="→ Ancrage dans un territoire…"/>
            <p:cNvSpPr/>
            <p:nvPr/>
          </p:nvSpPr>
          <p:spPr>
            <a:xfrm>
              <a:off x="296481" y="175362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defTabSz="457200">
                <a:spcBef>
                  <a:spcPts val="0"/>
                </a:spcBef>
                <a:defRPr sz="2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Ancrage dans un territoire</a:t>
              </a:r>
            </a:p>
            <a:p>
              <a:pPr defTabSz="457200">
                <a:spcBef>
                  <a:spcPts val="0"/>
                </a:spcBef>
                <a:defRPr sz="2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Rencontre des acteurs locaux</a:t>
              </a:r>
            </a:p>
            <a:p>
              <a:pPr defTabSz="457200">
                <a:spcBef>
                  <a:spcPts val="0"/>
                </a:spcBef>
                <a:defRPr sz="2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Compréhension des besoins des publics</a:t>
              </a:r>
            </a:p>
          </p:txBody>
        </p:sp>
        <p:sp>
          <p:nvSpPr>
            <p:cNvPr id="307" name="Installation à Saint-Brieuc"/>
            <p:cNvSpPr/>
            <p:nvPr/>
          </p:nvSpPr>
          <p:spPr>
            <a:xfrm>
              <a:off x="95575" y="30479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4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Installation à Saint-Brieuc</a:t>
              </a:r>
            </a:p>
          </p:txBody>
        </p:sp>
      </p:grpSp>
      <p:grpSp>
        <p:nvGrpSpPr>
          <p:cNvPr id="311" name="Grouper"/>
          <p:cNvGrpSpPr/>
          <p:nvPr/>
        </p:nvGrpSpPr>
        <p:grpSpPr>
          <a:xfrm>
            <a:off x="24741041" y="9217713"/>
            <a:ext cx="1803773" cy="1535772"/>
            <a:chOff x="0" y="0"/>
            <a:chExt cx="1803771" cy="1535770"/>
          </a:xfrm>
        </p:grpSpPr>
        <p:sp>
          <p:nvSpPr>
            <p:cNvPr id="309" name="Grouper"/>
            <p:cNvSpPr/>
            <p:nvPr/>
          </p:nvSpPr>
          <p:spPr>
            <a:xfrm>
              <a:off x="0" y="0"/>
              <a:ext cx="1803772" cy="1535728"/>
            </a:xfrm>
            <a:prstGeom prst="roundRect">
              <a:avLst>
                <a:gd name="adj" fmla="val 15023"/>
              </a:avLst>
            </a:prstGeom>
            <a:blipFill rotWithShape="1">
              <a:blip r:embed="rId20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310" name="28f282cd-90fc-40b7-9ffb-8fe484cbf492.png" descr="28f282cd-90fc-40b7-9ffb-8fe484cbf492.png"/>
            <p:cNvPicPr>
              <a:picLocks noChangeAspect="0"/>
            </p:cNvPicPr>
            <p:nvPr/>
          </p:nvPicPr>
          <p:blipFill>
            <a:blip r:embed="rId21">
              <a:alphaModFix amt="92498"/>
              <a:extLst/>
            </a:blip>
            <a:stretch>
              <a:fillRect/>
            </a:stretch>
          </p:blipFill>
          <p:spPr>
            <a:xfrm>
              <a:off x="134021" y="43"/>
              <a:ext cx="1535728" cy="153572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path" nodeType="with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66809 -0.269909" origin="layout" pathEditMode="relative">
                                      <p:cBhvr>
                                        <p:cTn id="9" dur="1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mph" nodeType="withEffect" presetSubtype="0" presetID="6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70"/>
                                        </p:tgtEl>
                                      </p:cBhvr>
                                      <p:by x="135004" y="135004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path" nodeType="with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63932 -0.011465" origin="layout" pathEditMode="relative">
                                      <p:cBhvr>
                                        <p:cTn id="15" dur="1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mph" nodeType="withEffect" presetSubtype="0" presetID="6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273"/>
                                        </p:tgtEl>
                                      </p:cBhvr>
                                      <p:by x="77498" y="77498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path" nodeType="withEffect" presetSubtype="0" presetID="-1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50592 0.011462" origin="layout" pathEditMode="relative">
                                      <p:cBhvr>
                                        <p:cTn id="21" dur="1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mph" nodeType="withEffect" presetSubtype="0" presetID="6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279"/>
                                        </p:tgtEl>
                                      </p:cBhvr>
                                      <p:by x="140711" y="140711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path" nodeType="withEffect" presetSubtype="0" presetID="-1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20012 0.000325" origin="layout" pathEditMode="relative">
                                      <p:cBhvr>
                                        <p:cTn id="27" dur="1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mph" nodeType="withEffect" presetSubtype="0" presetID="6" grpId="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282"/>
                                        </p:tgtEl>
                                      </p:cBhvr>
                                      <p:by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path" nodeType="withEffect" presetSubtype="0" presetID="-1" grpId="1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64017 0.011465" origin="layout" pathEditMode="relative">
                                      <p:cBhvr>
                                        <p:cTn id="33" dur="1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mph" nodeType="withEffect" presetSubtype="0" presetID="6" grpId="1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000" fill="hold"/>
                                        <p:tgtEl>
                                          <p:spTgt spid="276"/>
                                        </p:tgtEl>
                                      </p:cBhvr>
                                      <p:by x="131967" y="131967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path" nodeType="withEffect" presetSubtype="0" presetID="-1" grpId="1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71111 -0.007528" origin="layout" pathEditMode="relative">
                                      <p:cBhvr>
                                        <p:cTn id="39" dur="1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mph" nodeType="withEffect" presetSubtype="0" presetID="6" grpId="1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1000" fill="hold"/>
                                        <p:tgtEl>
                                          <p:spTgt spid="285"/>
                                        </p:tgtEl>
                                      </p:cBhvr>
                                      <p:by x="72968" y="72968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path" nodeType="withEffect" presetSubtype="0" presetID="-1" grpId="1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44538 0.003280" origin="layout" pathEditMode="relative">
                                      <p:cBhvr>
                                        <p:cTn id="45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mph" nodeType="withEffect" presetSubtype="0" presetID="6" grpId="1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000" fill="hold"/>
                                        <p:tgtEl>
                                          <p:spTgt spid="301"/>
                                        </p:tgtEl>
                                      </p:cBhvr>
                                      <p:by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path" nodeType="withEffect" presetSubtype="0" presetID="-1" grpId="1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50594 -0.062446" origin="layout" pathEditMode="relative">
                                      <p:cBhvr>
                                        <p:cTn id="51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mph" nodeType="withEffect" presetSubtype="0" presetID="6" grpId="1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1000" fill="hold"/>
                                        <p:tgtEl>
                                          <p:spTgt spid="294"/>
                                        </p:tgtEl>
                                      </p:cBhvr>
                                      <p:by x="215782" y="215782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path" nodeType="withEffect" presetSubtype="0" presetID="-1" grpId="1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69612 0.068232" origin="layout" pathEditMode="relative">
                                      <p:cBhvr>
                                        <p:cTn id="57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emph" nodeType="withEffect" presetSubtype="0" presetID="6" grpId="1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1000" fill="hold"/>
                                        <p:tgtEl>
                                          <p:spTgt spid="288"/>
                                        </p:tgtEl>
                                      </p:cBhvr>
                                      <p:by x="46711" y="46711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Class="path" nodeType="withEffect" presetSubtype="0" presetID="-1" grpId="2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58947 0.271117" origin="layout" pathEditMode="relative">
                                      <p:cBhvr>
                                        <p:cTn id="63" dur="1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emph" nodeType="withEffect" presetSubtype="0" presetID="6" grpId="2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1000" fill="hold"/>
                                        <p:tgtEl>
                                          <p:spTgt spid="291"/>
                                        </p:tgtEl>
                                      </p:cBhvr>
                                      <p:by x="73963" y="73963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Class="path" nodeType="withEffect" presetSubtype="0" presetID="-1" grpId="2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23228 0.014215" origin="layout" pathEditMode="relative">
                                      <p:cBhvr>
                                        <p:cTn id="69" dur="1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Class="emph" nodeType="withEffect" presetSubtype="0" presetID="6" grpId="2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1000" fill="hold"/>
                                        <p:tgtEl>
                                          <p:spTgt spid="304"/>
                                        </p:tgtEl>
                                      </p:cBhvr>
                                      <p:by x="103357" y="103357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Class="exit" nodeType="afterEffect" presetSubtype="0" presetID="1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Class="path" nodeType="withEffect" presetSubtype="0" presetID="-1" grpId="2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20459 0.000003" origin="layout" pathEditMode="relative">
                                      <p:cBhvr>
                                        <p:cTn id="78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Class="entr" nodeType="afterEffect" presetSubtype="0" presetID="1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04" grpId="23"/>
      <p:bldP build="whole" bldLvl="1" animBg="1" rev="0" advAuto="0" spid="276" grpId="11"/>
      <p:bldP build="whole" bldLvl="1" animBg="1" rev="0" advAuto="0" spid="279" grpId="7"/>
      <p:bldP build="whole" bldLvl="1" animBg="1" rev="0" advAuto="0" spid="308" grpId="24"/>
      <p:bldP build="whole" bldLvl="1" animBg="1" rev="0" advAuto="0" spid="282" grpId="9"/>
      <p:bldP build="whole" bldLvl="1" animBg="1" rev="0" advAuto="0" spid="288" grpId="19"/>
      <p:bldP build="whole" bldLvl="1" animBg="1" rev="0" advAuto="0" spid="291" grpId="21"/>
      <p:bldP build="whole" bldLvl="1" animBg="1" rev="0" advAuto="0" spid="308" grpId="26"/>
      <p:bldP build="whole" bldLvl="1" animBg="1" rev="0" advAuto="0" spid="301" grpId="15"/>
      <p:bldP build="whole" bldLvl="1" animBg="1" rev="0" advAuto="0" spid="285" grpId="13"/>
      <p:bldP build="whole" bldLvl="1" animBg="1" rev="0" advAuto="0" spid="298" grpId="1"/>
      <p:bldP build="whole" bldLvl="1" animBg="1" rev="0" advAuto="0" spid="270" grpId="3"/>
      <p:bldP build="whole" bldLvl="1" animBg="1" rev="0" advAuto="0" spid="294" grpId="17"/>
      <p:bldP build="whole" bldLvl="1" animBg="1" rev="0" advAuto="0" spid="273" grpId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Historique du Parcours"/>
          <p:cNvSpPr txBox="1"/>
          <p:nvPr>
            <p:ph type="title"/>
          </p:nvPr>
        </p:nvSpPr>
        <p:spPr>
          <a:xfrm>
            <a:off x="973834" y="-119692"/>
            <a:ext cx="21958301" cy="27686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hueOff val="-33021"/>
                    <a:satOff val="15631"/>
                    <a:lumOff val="-38912"/>
                  </a:schemeClr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Historique du Parcours</a:t>
            </a:r>
          </a:p>
        </p:txBody>
      </p:sp>
      <p:sp>
        <p:nvSpPr>
          <p:cNvPr id="314" name="Ligne"/>
          <p:cNvSpPr/>
          <p:nvPr/>
        </p:nvSpPr>
        <p:spPr>
          <a:xfrm>
            <a:off x="-1886627" y="11561141"/>
            <a:ext cx="25724274" cy="1"/>
          </a:xfrm>
          <a:prstGeom prst="line">
            <a:avLst/>
          </a:prstGeom>
          <a:ln w="190500">
            <a:solidFill>
              <a:srgbClr val="717D7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/>
            </a:pPr>
          </a:p>
        </p:txBody>
      </p:sp>
      <p:grpSp>
        <p:nvGrpSpPr>
          <p:cNvPr id="317" name="Grouper"/>
          <p:cNvGrpSpPr/>
          <p:nvPr/>
        </p:nvGrpSpPr>
        <p:grpSpPr>
          <a:xfrm>
            <a:off x="17087506" y="7204494"/>
            <a:ext cx="3892225" cy="3754481"/>
            <a:chOff x="0" y="0"/>
            <a:chExt cx="3892224" cy="3754479"/>
          </a:xfrm>
        </p:grpSpPr>
        <p:sp>
          <p:nvSpPr>
            <p:cNvPr id="315" name="Rectangle aux angles arrondis"/>
            <p:cNvSpPr/>
            <p:nvPr/>
          </p:nvSpPr>
          <p:spPr>
            <a:xfrm>
              <a:off x="0" y="269265"/>
              <a:ext cx="3892225" cy="3310695"/>
            </a:xfrm>
            <a:prstGeom prst="roundRect">
              <a:avLst>
                <a:gd name="adj" fmla="val 15023"/>
              </a:avLst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316" name="e21bf7c4-ccec-457f-ad01-e3c05fdc4466.png" descr="e21bf7c4-ccec-457f-ad01-e3c05fdc446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16245" y="0"/>
              <a:ext cx="3754480" cy="37544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20" name="Grouper"/>
          <p:cNvGrpSpPr/>
          <p:nvPr/>
        </p:nvGrpSpPr>
        <p:grpSpPr>
          <a:xfrm>
            <a:off x="11656201" y="10926141"/>
            <a:ext cx="1900239" cy="2206233"/>
            <a:chOff x="0" y="0"/>
            <a:chExt cx="1900237" cy="2206232"/>
          </a:xfrm>
        </p:grpSpPr>
        <p:sp>
          <p:nvSpPr>
            <p:cNvPr id="318" name="Rectangle aux angles arrondis"/>
            <p:cNvSpPr/>
            <p:nvPr/>
          </p:nvSpPr>
          <p:spPr>
            <a:xfrm>
              <a:off x="780538" y="0"/>
              <a:ext cx="339162" cy="1270000"/>
            </a:xfrm>
            <a:prstGeom prst="roundRect">
              <a:avLst>
                <a:gd name="adj" fmla="val 50000"/>
              </a:avLst>
            </a:prstGeom>
            <a:blipFill rotWithShape="1">
              <a:blip r:embed="rId4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319" name="2022"/>
            <p:cNvSpPr txBox="1"/>
            <p:nvPr/>
          </p:nvSpPr>
          <p:spPr>
            <a:xfrm>
              <a:off x="0" y="1228332"/>
              <a:ext cx="1900238" cy="977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2022</a:t>
              </a:r>
            </a:p>
          </p:txBody>
        </p:sp>
      </p:grpSp>
      <p:grpSp>
        <p:nvGrpSpPr>
          <p:cNvPr id="323" name="Grouper"/>
          <p:cNvGrpSpPr/>
          <p:nvPr/>
        </p:nvGrpSpPr>
        <p:grpSpPr>
          <a:xfrm>
            <a:off x="18305705" y="11026871"/>
            <a:ext cx="1455825" cy="1690255"/>
            <a:chOff x="0" y="0"/>
            <a:chExt cx="1455823" cy="1690253"/>
          </a:xfrm>
        </p:grpSpPr>
        <p:sp>
          <p:nvSpPr>
            <p:cNvPr id="321" name="Rectangle aux angles arrondis"/>
            <p:cNvSpPr/>
            <p:nvPr/>
          </p:nvSpPr>
          <p:spPr>
            <a:xfrm>
              <a:off x="597991" y="0"/>
              <a:ext cx="259841" cy="972982"/>
            </a:xfrm>
            <a:prstGeom prst="roundRect">
              <a:avLst>
                <a:gd name="adj" fmla="val 50000"/>
              </a:avLst>
            </a:prstGeom>
            <a:blipFill rotWithShape="1">
              <a:blip r:embed="rId5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322" name="2024"/>
            <p:cNvSpPr txBox="1"/>
            <p:nvPr/>
          </p:nvSpPr>
          <p:spPr>
            <a:xfrm>
              <a:off x="0" y="941058"/>
              <a:ext cx="1455824" cy="749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43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2024</a:t>
              </a:r>
            </a:p>
          </p:txBody>
        </p:sp>
      </p:grpSp>
      <p:grpSp>
        <p:nvGrpSpPr>
          <p:cNvPr id="326" name="Grouper"/>
          <p:cNvGrpSpPr/>
          <p:nvPr/>
        </p:nvGrpSpPr>
        <p:grpSpPr>
          <a:xfrm>
            <a:off x="22219811" y="11150693"/>
            <a:ext cx="971704" cy="1128178"/>
            <a:chOff x="0" y="0"/>
            <a:chExt cx="971703" cy="1128176"/>
          </a:xfrm>
        </p:grpSpPr>
        <p:sp>
          <p:nvSpPr>
            <p:cNvPr id="324" name="Rectangle aux angles arrondis"/>
            <p:cNvSpPr/>
            <p:nvPr/>
          </p:nvSpPr>
          <p:spPr>
            <a:xfrm>
              <a:off x="399135" y="0"/>
              <a:ext cx="173434" cy="649426"/>
            </a:xfrm>
            <a:prstGeom prst="roundRect">
              <a:avLst>
                <a:gd name="adj" fmla="val 50000"/>
              </a:avLst>
            </a:prstGeom>
            <a:blipFill rotWithShape="1">
              <a:blip r:embed="rId6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325" name="2026"/>
            <p:cNvSpPr txBox="1"/>
            <p:nvPr/>
          </p:nvSpPr>
          <p:spPr>
            <a:xfrm>
              <a:off x="0" y="628118"/>
              <a:ext cx="971704" cy="5000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27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2026</a:t>
              </a:r>
            </a:p>
          </p:txBody>
        </p:sp>
      </p:grpSp>
      <p:grpSp>
        <p:nvGrpSpPr>
          <p:cNvPr id="329" name="Grouper"/>
          <p:cNvGrpSpPr/>
          <p:nvPr/>
        </p:nvGrpSpPr>
        <p:grpSpPr>
          <a:xfrm>
            <a:off x="5535042" y="11026871"/>
            <a:ext cx="1455825" cy="1690255"/>
            <a:chOff x="0" y="0"/>
            <a:chExt cx="1455823" cy="1690253"/>
          </a:xfrm>
        </p:grpSpPr>
        <p:sp>
          <p:nvSpPr>
            <p:cNvPr id="327" name="Rectangle aux angles arrondis"/>
            <p:cNvSpPr/>
            <p:nvPr/>
          </p:nvSpPr>
          <p:spPr>
            <a:xfrm>
              <a:off x="597991" y="0"/>
              <a:ext cx="259841" cy="972982"/>
            </a:xfrm>
            <a:prstGeom prst="roundRect">
              <a:avLst>
                <a:gd name="adj" fmla="val 50000"/>
              </a:avLst>
            </a:prstGeom>
            <a:blipFill rotWithShape="1">
              <a:blip r:embed="rId7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328" name="2018"/>
            <p:cNvSpPr txBox="1"/>
            <p:nvPr/>
          </p:nvSpPr>
          <p:spPr>
            <a:xfrm>
              <a:off x="0" y="941058"/>
              <a:ext cx="1455824" cy="749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43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2018</a:t>
              </a:r>
            </a:p>
          </p:txBody>
        </p:sp>
      </p:grpSp>
      <p:grpSp>
        <p:nvGrpSpPr>
          <p:cNvPr id="332" name="Grouper"/>
          <p:cNvGrpSpPr/>
          <p:nvPr/>
        </p:nvGrpSpPr>
        <p:grpSpPr>
          <a:xfrm>
            <a:off x="4277170" y="7331828"/>
            <a:ext cx="3931897" cy="3783064"/>
            <a:chOff x="0" y="0"/>
            <a:chExt cx="3931895" cy="3783062"/>
          </a:xfrm>
        </p:grpSpPr>
        <p:sp>
          <p:nvSpPr>
            <p:cNvPr id="330" name="Rectangle aux angles arrondis"/>
            <p:cNvSpPr/>
            <p:nvPr/>
          </p:nvSpPr>
          <p:spPr>
            <a:xfrm>
              <a:off x="39671" y="141931"/>
              <a:ext cx="3892225" cy="3310696"/>
            </a:xfrm>
            <a:prstGeom prst="roundRect">
              <a:avLst>
                <a:gd name="adj" fmla="val 15023"/>
              </a:avLst>
            </a:prstGeom>
            <a:blipFill rotWithShape="1">
              <a:blip r:embed="rId8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331" name="d1a1a52e-1c2e-4cfa-ac0f-e5d11cf89100.png" descr="d1a1a52e-1c2e-4cfa-ac0f-e5d11cf89100.png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3783063" cy="37830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35" name="Grouper"/>
          <p:cNvGrpSpPr/>
          <p:nvPr/>
        </p:nvGrpSpPr>
        <p:grpSpPr>
          <a:xfrm>
            <a:off x="9966569" y="2716834"/>
            <a:ext cx="5279502" cy="5116368"/>
            <a:chOff x="0" y="0"/>
            <a:chExt cx="5279501" cy="5116367"/>
          </a:xfrm>
        </p:grpSpPr>
        <p:sp>
          <p:nvSpPr>
            <p:cNvPr id="333" name="Rectangle aux angles arrondis"/>
            <p:cNvSpPr/>
            <p:nvPr/>
          </p:nvSpPr>
          <p:spPr>
            <a:xfrm>
              <a:off x="0" y="448951"/>
              <a:ext cx="5279502" cy="4539025"/>
            </a:xfrm>
            <a:prstGeom prst="roundRect">
              <a:avLst>
                <a:gd name="adj" fmla="val 17447"/>
              </a:avLst>
            </a:prstGeom>
            <a:blipFill rotWithShape="1">
              <a:blip r:embed="rId10">
                <a:alphaModFix amt="29877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334" name="d061b01a-8460-4fb9-9374-38cb8ce37d72.png" descr="d061b01a-8460-4fb9-9374-38cb8ce37d72.png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81566" y="0"/>
              <a:ext cx="5116369" cy="51163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38" name="Grouper"/>
          <p:cNvGrpSpPr/>
          <p:nvPr/>
        </p:nvGrpSpPr>
        <p:grpSpPr>
          <a:xfrm>
            <a:off x="21803821" y="9217756"/>
            <a:ext cx="1803773" cy="1535729"/>
            <a:chOff x="0" y="0"/>
            <a:chExt cx="1803771" cy="1535727"/>
          </a:xfrm>
        </p:grpSpPr>
        <p:sp>
          <p:nvSpPr>
            <p:cNvPr id="336" name="Grouper"/>
            <p:cNvSpPr/>
            <p:nvPr/>
          </p:nvSpPr>
          <p:spPr>
            <a:xfrm>
              <a:off x="0" y="0"/>
              <a:ext cx="1803772" cy="1535728"/>
            </a:xfrm>
            <a:prstGeom prst="roundRect">
              <a:avLst>
                <a:gd name="adj" fmla="val 15023"/>
              </a:avLst>
            </a:prstGeom>
            <a:blipFill rotWithShape="1">
              <a:blip r:embed="rId1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337" name="28f282cd-90fc-40b7-9ffb-8fe484cbf492.png" descr="28f282cd-90fc-40b7-9ffb-8fe484cbf492.png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77627" y="43605"/>
              <a:ext cx="1448517" cy="1448517"/>
            </a:xfrm>
            <a:prstGeom prst="rect">
              <a:avLst/>
            </a:prstGeom>
            <a:effectLst/>
          </p:spPr>
        </p:pic>
      </p:grpSp>
      <p:grpSp>
        <p:nvGrpSpPr>
          <p:cNvPr id="341" name="Grouper"/>
          <p:cNvGrpSpPr/>
          <p:nvPr/>
        </p:nvGrpSpPr>
        <p:grpSpPr>
          <a:xfrm>
            <a:off x="1496471" y="11150693"/>
            <a:ext cx="971704" cy="1128178"/>
            <a:chOff x="0" y="0"/>
            <a:chExt cx="971703" cy="1128176"/>
          </a:xfrm>
        </p:grpSpPr>
        <p:sp>
          <p:nvSpPr>
            <p:cNvPr id="339" name="Rectangle aux angles arrondis"/>
            <p:cNvSpPr/>
            <p:nvPr/>
          </p:nvSpPr>
          <p:spPr>
            <a:xfrm>
              <a:off x="399135" y="0"/>
              <a:ext cx="173434" cy="649426"/>
            </a:xfrm>
            <a:prstGeom prst="roundRect">
              <a:avLst>
                <a:gd name="adj" fmla="val 50000"/>
              </a:avLst>
            </a:prstGeom>
            <a:blipFill rotWithShape="1">
              <a:blip r:embed="rId14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340" name="2013"/>
            <p:cNvSpPr txBox="1"/>
            <p:nvPr/>
          </p:nvSpPr>
          <p:spPr>
            <a:xfrm>
              <a:off x="0" y="628118"/>
              <a:ext cx="971704" cy="5000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27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2013</a:t>
              </a:r>
            </a:p>
          </p:txBody>
        </p:sp>
      </p:grpSp>
      <p:grpSp>
        <p:nvGrpSpPr>
          <p:cNvPr id="344" name="Grouper"/>
          <p:cNvGrpSpPr/>
          <p:nvPr/>
        </p:nvGrpSpPr>
        <p:grpSpPr>
          <a:xfrm>
            <a:off x="1032799" y="9158804"/>
            <a:ext cx="1851410" cy="1776217"/>
            <a:chOff x="0" y="0"/>
            <a:chExt cx="1851409" cy="1776215"/>
          </a:xfrm>
        </p:grpSpPr>
        <p:sp>
          <p:nvSpPr>
            <p:cNvPr id="342" name="Grouper"/>
            <p:cNvSpPr/>
            <p:nvPr/>
          </p:nvSpPr>
          <p:spPr>
            <a:xfrm>
              <a:off x="47637" y="58951"/>
              <a:ext cx="1803773" cy="1535729"/>
            </a:xfrm>
            <a:prstGeom prst="roundRect">
              <a:avLst>
                <a:gd name="adj" fmla="val 15023"/>
              </a:avLst>
            </a:prstGeom>
            <a:blipFill rotWithShape="1">
              <a:blip r:embed="rId15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343" name="3e6a3936-1c01-41e4-8536-f74bef93a2f4.png" descr="3e6a3936-1c01-41e4-8536-f74bef93a2f4.png"/>
            <p:cNvPicPr>
              <a:picLocks noChangeAspect="1"/>
            </p:cNvPicPr>
            <p:nvPr/>
          </p:nvPicPr>
          <p:blipFill>
            <a:blip r:embed="rId16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1776216" cy="17762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48" name="Grouper"/>
          <p:cNvGrpSpPr/>
          <p:nvPr/>
        </p:nvGrpSpPr>
        <p:grpSpPr>
          <a:xfrm>
            <a:off x="9941486" y="8412353"/>
            <a:ext cx="5413600" cy="2577282"/>
            <a:chOff x="0" y="241299"/>
            <a:chExt cx="5413598" cy="2577280"/>
          </a:xfrm>
        </p:grpSpPr>
        <p:sp>
          <p:nvSpPr>
            <p:cNvPr id="345" name="Rectangle aux angles arrondis"/>
            <p:cNvSpPr/>
            <p:nvPr/>
          </p:nvSpPr>
          <p:spPr>
            <a:xfrm>
              <a:off x="0" y="679923"/>
              <a:ext cx="5413599" cy="1737314"/>
            </a:xfrm>
            <a:prstGeom prst="roundRect">
              <a:avLst>
                <a:gd name="adj" fmla="val 46741"/>
              </a:avLst>
            </a:prstGeom>
            <a:blipFill rotWithShape="1">
              <a:blip r:embed="rId17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346" name="→ Développement d’une activité…"/>
            <p:cNvSpPr/>
            <p:nvPr/>
          </p:nvSpPr>
          <p:spPr>
            <a:xfrm>
              <a:off x="134713" y="154858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defTabSz="457200">
                <a:spcBef>
                  <a:spcPts val="0"/>
                </a:spcBef>
                <a:defRPr sz="19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Développement d’une activité </a:t>
              </a:r>
            </a:p>
            <a:p>
              <a:pPr defTabSz="457200">
                <a:spcBef>
                  <a:spcPts val="0"/>
                </a:spcBef>
                <a:defRPr sz="19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                                          autour du jeu</a:t>
              </a:r>
            </a:p>
            <a:p>
              <a:pPr defTabSz="457200">
                <a:spcBef>
                  <a:spcPts val="0"/>
                </a:spcBef>
                <a:defRPr sz="19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Expérimentation et ajustement des formats</a:t>
              </a:r>
            </a:p>
            <a:p>
              <a:pPr defTabSz="457200">
                <a:spcBef>
                  <a:spcPts val="0"/>
                </a:spcBef>
                <a:defRPr sz="19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Lien avec écoles, structures et habitants</a:t>
              </a:r>
            </a:p>
          </p:txBody>
        </p:sp>
        <p:sp>
          <p:nvSpPr>
            <p:cNvPr id="347" name="Création des Ateliers du Ludibus"/>
            <p:cNvSpPr/>
            <p:nvPr/>
          </p:nvSpPr>
          <p:spPr>
            <a:xfrm>
              <a:off x="146627" y="24129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26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Création des Ateliers du Ludibus</a:t>
              </a:r>
            </a:p>
          </p:txBody>
        </p:sp>
      </p:grpSp>
      <p:grpSp>
        <p:nvGrpSpPr>
          <p:cNvPr id="352" name="Grouper"/>
          <p:cNvGrpSpPr/>
          <p:nvPr/>
        </p:nvGrpSpPr>
        <p:grpSpPr>
          <a:xfrm>
            <a:off x="9941486" y="8270807"/>
            <a:ext cx="5413600" cy="2718827"/>
            <a:chOff x="0" y="304799"/>
            <a:chExt cx="5413598" cy="2718826"/>
          </a:xfrm>
        </p:grpSpPr>
        <p:sp>
          <p:nvSpPr>
            <p:cNvPr id="349" name="Rectangle aux angles arrondis"/>
            <p:cNvSpPr/>
            <p:nvPr/>
          </p:nvSpPr>
          <p:spPr>
            <a:xfrm>
              <a:off x="0" y="884970"/>
              <a:ext cx="5413599" cy="1737313"/>
            </a:xfrm>
            <a:prstGeom prst="roundRect">
              <a:avLst>
                <a:gd name="adj" fmla="val 46741"/>
              </a:avLst>
            </a:prstGeom>
            <a:blipFill rotWithShape="1">
              <a:blip r:embed="rId18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350" name="→ Ancrage dans un territoire…"/>
            <p:cNvSpPr/>
            <p:nvPr/>
          </p:nvSpPr>
          <p:spPr>
            <a:xfrm>
              <a:off x="296481" y="175362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defTabSz="457200">
                <a:spcBef>
                  <a:spcPts val="0"/>
                </a:spcBef>
                <a:defRPr sz="2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Ancrage dans un territoire</a:t>
              </a:r>
            </a:p>
            <a:p>
              <a:pPr defTabSz="457200">
                <a:spcBef>
                  <a:spcPts val="0"/>
                </a:spcBef>
                <a:defRPr sz="2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Rencontre des acteurs locaux</a:t>
              </a:r>
            </a:p>
            <a:p>
              <a:pPr defTabSz="457200">
                <a:spcBef>
                  <a:spcPts val="0"/>
                </a:spcBef>
                <a:defRPr sz="2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Compréhension des besoins des publics</a:t>
              </a:r>
            </a:p>
          </p:txBody>
        </p:sp>
        <p:sp>
          <p:nvSpPr>
            <p:cNvPr id="351" name="Installation à Saint-Brieuc"/>
            <p:cNvSpPr/>
            <p:nvPr/>
          </p:nvSpPr>
          <p:spPr>
            <a:xfrm>
              <a:off x="95575" y="30479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4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Installation à Saint-Brieuc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path" nodeType="after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66809 -0.269909" origin="layout" pathEditMode="relative">
                                      <p:cBhvr>
                                        <p:cTn id="9" dur="1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mph" nodeType="withEffect" presetSubtype="0" presetID="6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17"/>
                                        </p:tgtEl>
                                      </p:cBhvr>
                                      <p:by x="135004" y="135004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path" nodeType="with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63932 -0.011465" origin="layout" pathEditMode="relative">
                                      <p:cBhvr>
                                        <p:cTn id="15" dur="1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mph" nodeType="withEffect" presetSubtype="0" presetID="6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320"/>
                                        </p:tgtEl>
                                      </p:cBhvr>
                                      <p:by x="77498" y="77498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path" nodeType="withEffect" presetSubtype="0" presetID="-1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50592 0.011462" origin="layout" pathEditMode="relative">
                                      <p:cBhvr>
                                        <p:cTn id="21" dur="1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mph" nodeType="withEffect" presetSubtype="0" presetID="6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326"/>
                                        </p:tgtEl>
                                      </p:cBhvr>
                                      <p:by x="140711" y="140711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path" nodeType="withEffect" presetSubtype="0" presetID="-1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64017 0.011465" origin="layout" pathEditMode="relative">
                                      <p:cBhvr>
                                        <p:cTn id="27" dur="1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mph" nodeType="withEffect" presetSubtype="0" presetID="6" grpId="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323"/>
                                        </p:tgtEl>
                                      </p:cBhvr>
                                      <p:by x="131967" y="131967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path" nodeType="withEffect" presetSubtype="0" presetID="-1" grpId="1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71111 -0.007528" origin="layout" pathEditMode="relative">
                                      <p:cBhvr>
                                        <p:cTn id="33" dur="1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mph" nodeType="withEffect" presetSubtype="0" presetID="6" grpId="1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000" fill="hold"/>
                                        <p:tgtEl>
                                          <p:spTgt spid="329"/>
                                        </p:tgtEl>
                                      </p:cBhvr>
                                      <p:by x="72968" y="72968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path" nodeType="withEffect" presetSubtype="0" presetID="-1" grpId="1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44538 0.003280" origin="layout" pathEditMode="relative">
                                      <p:cBhvr>
                                        <p:cTn id="39" dur="1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mph" nodeType="withEffect" presetSubtype="0" presetID="6" grpId="1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1000" fill="hold"/>
                                        <p:tgtEl>
                                          <p:spTgt spid="341"/>
                                        </p:tgtEl>
                                      </p:cBhvr>
                                      <p:by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path" nodeType="withEffect" presetSubtype="0" presetID="-1" grpId="1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50594 -0.062446" origin="layout" pathEditMode="relative">
                                      <p:cBhvr>
                                        <p:cTn id="45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mph" nodeType="withEffect" presetSubtype="0" presetID="6" grpId="1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000" fill="hold"/>
                                        <p:tgtEl>
                                          <p:spTgt spid="338"/>
                                        </p:tgtEl>
                                      </p:cBhvr>
                                      <p:by x="215782" y="215782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path" nodeType="withEffect" presetSubtype="0" presetID="-1" grpId="1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69612 0.068232" origin="layout" pathEditMode="relative">
                                      <p:cBhvr>
                                        <p:cTn id="51" dur="1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mph" nodeType="withEffect" presetSubtype="0" presetID="6" grpId="1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1000" fill="hold"/>
                                        <p:tgtEl>
                                          <p:spTgt spid="332"/>
                                        </p:tgtEl>
                                      </p:cBhvr>
                                      <p:by x="46711" y="46711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path" nodeType="withEffect" presetSubtype="0" presetID="-1" grpId="1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58947 0.271117" origin="layout" pathEditMode="relative">
                                      <p:cBhvr>
                                        <p:cTn id="57" dur="1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emph" nodeType="withEffect" presetSubtype="0" presetID="6" grpId="1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1000" fill="hold"/>
                                        <p:tgtEl>
                                          <p:spTgt spid="335"/>
                                        </p:tgtEl>
                                      </p:cBhvr>
                                      <p:by x="73963" y="73963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Class="path" nodeType="withEffect" presetSubtype="0" presetID="-1" grpId="2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23228 0.014215" origin="layout" pathEditMode="relative">
                                      <p:cBhvr>
                                        <p:cTn id="63" dur="1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emph" nodeType="withEffect" presetSubtype="0" presetID="6" grpId="2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1000" fill="hold"/>
                                        <p:tgtEl>
                                          <p:spTgt spid="344"/>
                                        </p:tgtEl>
                                      </p:cBhvr>
                                      <p:by x="103357" y="103357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Class="entr" nodeType="afterEffect" presetSubtype="0" presetID="1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2" grpId="1"/>
      <p:bldP build="whole" bldLvl="1" animBg="1" rev="0" advAuto="0" spid="335" grpId="19"/>
      <p:bldP build="whole" bldLvl="1" animBg="1" rev="0" advAuto="0" spid="348" grpId="22"/>
      <p:bldP build="whole" bldLvl="1" animBg="1" rev="0" advAuto="0" spid="344" grpId="21"/>
      <p:bldP build="whole" bldLvl="1" animBg="1" rev="0" advAuto="0" spid="317" grpId="3"/>
      <p:bldP build="whole" bldLvl="1" animBg="1" rev="0" advAuto="0" spid="323" grpId="9"/>
      <p:bldP build="whole" bldLvl="1" animBg="1" rev="0" advAuto="0" spid="326" grpId="7"/>
      <p:bldP build="whole" bldLvl="1" animBg="1" rev="0" advAuto="0" spid="329" grpId="11"/>
      <p:bldP build="whole" bldLvl="1" animBg="1" rev="0" advAuto="0" spid="332" grpId="17"/>
      <p:bldP build="whole" bldLvl="1" animBg="1" rev="0" advAuto="0" spid="341" grpId="13"/>
      <p:bldP build="whole" bldLvl="1" animBg="1" rev="0" advAuto="0" spid="338" grpId="15"/>
      <p:bldP build="whole" bldLvl="1" animBg="1" rev="0" advAuto="0" spid="320" grpId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Historique du Parcours"/>
          <p:cNvSpPr txBox="1"/>
          <p:nvPr>
            <p:ph type="title"/>
          </p:nvPr>
        </p:nvSpPr>
        <p:spPr>
          <a:xfrm>
            <a:off x="973834" y="-119692"/>
            <a:ext cx="21958301" cy="27686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hueOff val="-33021"/>
                    <a:satOff val="15631"/>
                    <a:lumOff val="-38912"/>
                  </a:schemeClr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Historique du Parcours</a:t>
            </a:r>
          </a:p>
        </p:txBody>
      </p:sp>
      <p:sp>
        <p:nvSpPr>
          <p:cNvPr id="355" name="Ligne"/>
          <p:cNvSpPr/>
          <p:nvPr/>
        </p:nvSpPr>
        <p:spPr>
          <a:xfrm>
            <a:off x="-1886627" y="11561141"/>
            <a:ext cx="25724274" cy="1"/>
          </a:xfrm>
          <a:prstGeom prst="line">
            <a:avLst/>
          </a:prstGeom>
          <a:ln w="190500">
            <a:solidFill>
              <a:srgbClr val="717D75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/>
            </a:pPr>
          </a:p>
        </p:txBody>
      </p:sp>
      <p:grpSp>
        <p:nvGrpSpPr>
          <p:cNvPr id="358" name="Grouper"/>
          <p:cNvGrpSpPr/>
          <p:nvPr/>
        </p:nvGrpSpPr>
        <p:grpSpPr>
          <a:xfrm>
            <a:off x="17087506" y="7473760"/>
            <a:ext cx="3892225" cy="3310695"/>
            <a:chOff x="0" y="0"/>
            <a:chExt cx="3892224" cy="3310694"/>
          </a:xfrm>
        </p:grpSpPr>
        <p:sp>
          <p:nvSpPr>
            <p:cNvPr id="356" name="Rectangle aux angles arrondis"/>
            <p:cNvSpPr/>
            <p:nvPr/>
          </p:nvSpPr>
          <p:spPr>
            <a:xfrm>
              <a:off x="0" y="0"/>
              <a:ext cx="3892225" cy="3310695"/>
            </a:xfrm>
            <a:prstGeom prst="roundRect">
              <a:avLst>
                <a:gd name="adj" fmla="val 15023"/>
              </a:avLst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357" name="28f282cd-90fc-40b7-9ffb-8fe484cbf492.png" descr="28f282cd-90fc-40b7-9ffb-8fe484cbf492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73337" y="182573"/>
              <a:ext cx="2945550" cy="2945549"/>
            </a:xfrm>
            <a:prstGeom prst="rect">
              <a:avLst/>
            </a:prstGeom>
            <a:effectLst/>
          </p:spPr>
        </p:pic>
      </p:grpSp>
      <p:grpSp>
        <p:nvGrpSpPr>
          <p:cNvPr id="361" name="Grouper"/>
          <p:cNvGrpSpPr/>
          <p:nvPr/>
        </p:nvGrpSpPr>
        <p:grpSpPr>
          <a:xfrm>
            <a:off x="11656201" y="10926141"/>
            <a:ext cx="1900239" cy="2206233"/>
            <a:chOff x="0" y="0"/>
            <a:chExt cx="1900237" cy="2206232"/>
          </a:xfrm>
        </p:grpSpPr>
        <p:sp>
          <p:nvSpPr>
            <p:cNvPr id="359" name="Rectangle aux angles arrondis"/>
            <p:cNvSpPr/>
            <p:nvPr/>
          </p:nvSpPr>
          <p:spPr>
            <a:xfrm>
              <a:off x="780538" y="0"/>
              <a:ext cx="339162" cy="1270000"/>
            </a:xfrm>
            <a:prstGeom prst="roundRect">
              <a:avLst>
                <a:gd name="adj" fmla="val 50000"/>
              </a:avLst>
            </a:prstGeom>
            <a:blipFill rotWithShape="1">
              <a:blip r:embed="rId4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360" name="2024"/>
            <p:cNvSpPr txBox="1"/>
            <p:nvPr/>
          </p:nvSpPr>
          <p:spPr>
            <a:xfrm>
              <a:off x="0" y="1228332"/>
              <a:ext cx="1900238" cy="977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2024</a:t>
              </a:r>
            </a:p>
          </p:txBody>
        </p:sp>
      </p:grpSp>
      <p:grpSp>
        <p:nvGrpSpPr>
          <p:cNvPr id="364" name="Grouper"/>
          <p:cNvGrpSpPr/>
          <p:nvPr/>
        </p:nvGrpSpPr>
        <p:grpSpPr>
          <a:xfrm>
            <a:off x="18305705" y="11026871"/>
            <a:ext cx="1455825" cy="1690255"/>
            <a:chOff x="0" y="0"/>
            <a:chExt cx="1455823" cy="1690253"/>
          </a:xfrm>
        </p:grpSpPr>
        <p:sp>
          <p:nvSpPr>
            <p:cNvPr id="362" name="Rectangle aux angles arrondis"/>
            <p:cNvSpPr/>
            <p:nvPr/>
          </p:nvSpPr>
          <p:spPr>
            <a:xfrm>
              <a:off x="597991" y="0"/>
              <a:ext cx="259841" cy="972982"/>
            </a:xfrm>
            <a:prstGeom prst="roundRect">
              <a:avLst>
                <a:gd name="adj" fmla="val 50000"/>
              </a:avLst>
            </a:prstGeom>
            <a:blipFill rotWithShape="1">
              <a:blip r:embed="rId5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363" name="2026"/>
            <p:cNvSpPr txBox="1"/>
            <p:nvPr/>
          </p:nvSpPr>
          <p:spPr>
            <a:xfrm>
              <a:off x="0" y="941058"/>
              <a:ext cx="1455824" cy="749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43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2026</a:t>
              </a:r>
            </a:p>
          </p:txBody>
        </p:sp>
      </p:grpSp>
      <p:grpSp>
        <p:nvGrpSpPr>
          <p:cNvPr id="367" name="Grouper"/>
          <p:cNvGrpSpPr/>
          <p:nvPr/>
        </p:nvGrpSpPr>
        <p:grpSpPr>
          <a:xfrm>
            <a:off x="5535042" y="11026871"/>
            <a:ext cx="1455825" cy="1690255"/>
            <a:chOff x="0" y="0"/>
            <a:chExt cx="1455823" cy="1690253"/>
          </a:xfrm>
        </p:grpSpPr>
        <p:sp>
          <p:nvSpPr>
            <p:cNvPr id="365" name="Rectangle aux angles arrondis"/>
            <p:cNvSpPr/>
            <p:nvPr/>
          </p:nvSpPr>
          <p:spPr>
            <a:xfrm>
              <a:off x="597991" y="0"/>
              <a:ext cx="259841" cy="972982"/>
            </a:xfrm>
            <a:prstGeom prst="roundRect">
              <a:avLst>
                <a:gd name="adj" fmla="val 50000"/>
              </a:avLst>
            </a:prstGeom>
            <a:blipFill rotWithShape="1">
              <a:blip r:embed="rId6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366" name="2022"/>
            <p:cNvSpPr txBox="1"/>
            <p:nvPr/>
          </p:nvSpPr>
          <p:spPr>
            <a:xfrm>
              <a:off x="0" y="941058"/>
              <a:ext cx="1455824" cy="749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43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2022</a:t>
              </a:r>
            </a:p>
          </p:txBody>
        </p:sp>
      </p:grpSp>
      <p:grpSp>
        <p:nvGrpSpPr>
          <p:cNvPr id="370" name="Grouper"/>
          <p:cNvGrpSpPr/>
          <p:nvPr/>
        </p:nvGrpSpPr>
        <p:grpSpPr>
          <a:xfrm>
            <a:off x="4316842" y="7355508"/>
            <a:ext cx="3892225" cy="3547199"/>
            <a:chOff x="0" y="0"/>
            <a:chExt cx="3892224" cy="3547198"/>
          </a:xfrm>
        </p:grpSpPr>
        <p:sp>
          <p:nvSpPr>
            <p:cNvPr id="368" name="Rectangle aux angles arrondis"/>
            <p:cNvSpPr/>
            <p:nvPr/>
          </p:nvSpPr>
          <p:spPr>
            <a:xfrm>
              <a:off x="0" y="118252"/>
              <a:ext cx="3892225" cy="3310695"/>
            </a:xfrm>
            <a:prstGeom prst="roundRect">
              <a:avLst>
                <a:gd name="adj" fmla="val 15023"/>
              </a:avLst>
            </a:prstGeom>
            <a:blipFill rotWithShape="1">
              <a:blip r:embed="rId7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369" name="d061b01a-8460-4fb9-9374-38cb8ce37d72.png" descr="d061b01a-8460-4fb9-9374-38cb8ce37d72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72512" y="0"/>
              <a:ext cx="3547200" cy="35471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73" name="Grouper"/>
          <p:cNvGrpSpPr/>
          <p:nvPr/>
        </p:nvGrpSpPr>
        <p:grpSpPr>
          <a:xfrm>
            <a:off x="9966569" y="2667638"/>
            <a:ext cx="5279502" cy="5207891"/>
            <a:chOff x="0" y="0"/>
            <a:chExt cx="5279501" cy="5207889"/>
          </a:xfrm>
        </p:grpSpPr>
        <p:sp>
          <p:nvSpPr>
            <p:cNvPr id="371" name="Rectangle aux angles arrondis"/>
            <p:cNvSpPr/>
            <p:nvPr/>
          </p:nvSpPr>
          <p:spPr>
            <a:xfrm>
              <a:off x="0" y="498147"/>
              <a:ext cx="5279502" cy="4539025"/>
            </a:xfrm>
            <a:prstGeom prst="roundRect">
              <a:avLst>
                <a:gd name="adj" fmla="val 17447"/>
              </a:avLst>
            </a:prstGeom>
            <a:blipFill rotWithShape="1">
              <a:blip r:embed="rId9">
                <a:alphaModFix amt="29877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372" name="e21bf7c4-ccec-457f-ad01-e3c05fdc4466.png" descr="e21bf7c4-ccec-457f-ad01-e3c05fdc4466.png"/>
            <p:cNvPicPr>
              <a:picLocks noChangeAspect="1"/>
            </p:cNvPicPr>
            <p:nvPr/>
          </p:nvPicPr>
          <p:blipFill>
            <a:blip r:embed="rId10">
              <a:extLst/>
            </a:blip>
            <a:srcRect l="0" t="0" r="0" b="0"/>
            <a:stretch>
              <a:fillRect/>
            </a:stretch>
          </p:blipFill>
          <p:spPr>
            <a:xfrm>
              <a:off x="35853" y="0"/>
              <a:ext cx="5207891" cy="52078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76" name="Grouper"/>
          <p:cNvGrpSpPr/>
          <p:nvPr/>
        </p:nvGrpSpPr>
        <p:grpSpPr>
          <a:xfrm>
            <a:off x="1496471" y="11150693"/>
            <a:ext cx="971704" cy="1128178"/>
            <a:chOff x="0" y="0"/>
            <a:chExt cx="971703" cy="1128176"/>
          </a:xfrm>
        </p:grpSpPr>
        <p:sp>
          <p:nvSpPr>
            <p:cNvPr id="374" name="Rectangle aux angles arrondis"/>
            <p:cNvSpPr/>
            <p:nvPr/>
          </p:nvSpPr>
          <p:spPr>
            <a:xfrm>
              <a:off x="399135" y="0"/>
              <a:ext cx="173434" cy="649426"/>
            </a:xfrm>
            <a:prstGeom prst="roundRect">
              <a:avLst>
                <a:gd name="adj" fmla="val 50000"/>
              </a:avLst>
            </a:prstGeom>
            <a:blipFill rotWithShape="1">
              <a:blip r:embed="rId11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375" name="2018"/>
            <p:cNvSpPr txBox="1"/>
            <p:nvPr/>
          </p:nvSpPr>
          <p:spPr>
            <a:xfrm>
              <a:off x="0" y="628118"/>
              <a:ext cx="971704" cy="5000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defRPr b="1" sz="27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2018</a:t>
              </a:r>
            </a:p>
          </p:txBody>
        </p:sp>
      </p:grpSp>
      <p:grpSp>
        <p:nvGrpSpPr>
          <p:cNvPr id="379" name="Grouper"/>
          <p:cNvGrpSpPr/>
          <p:nvPr/>
        </p:nvGrpSpPr>
        <p:grpSpPr>
          <a:xfrm>
            <a:off x="1080437" y="9106438"/>
            <a:ext cx="1803772" cy="1758366"/>
            <a:chOff x="0" y="0"/>
            <a:chExt cx="1803771" cy="1758365"/>
          </a:xfrm>
        </p:grpSpPr>
        <p:sp>
          <p:nvSpPr>
            <p:cNvPr id="377" name="Grouper"/>
            <p:cNvSpPr/>
            <p:nvPr/>
          </p:nvSpPr>
          <p:spPr>
            <a:xfrm>
              <a:off x="0" y="111318"/>
              <a:ext cx="1803772" cy="1535729"/>
            </a:xfrm>
            <a:prstGeom prst="roundRect">
              <a:avLst>
                <a:gd name="adj" fmla="val 15023"/>
              </a:avLst>
            </a:prstGeom>
            <a:blipFill rotWithShape="1">
              <a:blip r:embed="rId1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pic>
          <p:nvPicPr>
            <p:cNvPr id="378" name="d1a1a52e-1c2e-4cfa-ac0f-e5d11cf89100.png" descr="d1a1a52e-1c2e-4cfa-ac0f-e5d11cf89100.png"/>
            <p:cNvPicPr>
              <a:picLocks noChangeAspect="1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2703" y="0"/>
              <a:ext cx="1758366" cy="17583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83" name="Grouper"/>
          <p:cNvGrpSpPr/>
          <p:nvPr/>
        </p:nvGrpSpPr>
        <p:grpSpPr>
          <a:xfrm>
            <a:off x="9941486" y="8412353"/>
            <a:ext cx="5413600" cy="2577282"/>
            <a:chOff x="0" y="241299"/>
            <a:chExt cx="5413598" cy="2577280"/>
          </a:xfrm>
        </p:grpSpPr>
        <p:sp>
          <p:nvSpPr>
            <p:cNvPr id="380" name="Rectangle aux angles arrondis"/>
            <p:cNvSpPr/>
            <p:nvPr/>
          </p:nvSpPr>
          <p:spPr>
            <a:xfrm>
              <a:off x="0" y="679923"/>
              <a:ext cx="5413599" cy="1737314"/>
            </a:xfrm>
            <a:prstGeom prst="roundRect">
              <a:avLst>
                <a:gd name="adj" fmla="val 46741"/>
              </a:avLst>
            </a:prstGeom>
            <a:blipFill rotWithShape="1">
              <a:blip r:embed="rId14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381" name="→ Développement d’une activité…"/>
            <p:cNvSpPr/>
            <p:nvPr/>
          </p:nvSpPr>
          <p:spPr>
            <a:xfrm>
              <a:off x="134713" y="154858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defTabSz="457200">
                <a:spcBef>
                  <a:spcPts val="0"/>
                </a:spcBef>
                <a:defRPr sz="19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Développement d’une activité </a:t>
              </a:r>
            </a:p>
            <a:p>
              <a:pPr defTabSz="457200">
                <a:spcBef>
                  <a:spcPts val="0"/>
                </a:spcBef>
                <a:defRPr sz="19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                                          autour du jeu</a:t>
              </a:r>
            </a:p>
            <a:p>
              <a:pPr defTabSz="457200">
                <a:spcBef>
                  <a:spcPts val="0"/>
                </a:spcBef>
                <a:defRPr sz="19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Expérimentation et ajustement des formats</a:t>
              </a:r>
            </a:p>
            <a:p>
              <a:pPr defTabSz="457200">
                <a:spcBef>
                  <a:spcPts val="0"/>
                </a:spcBef>
                <a:defRPr sz="19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Lien avec écoles, structures et habitants</a:t>
              </a:r>
            </a:p>
          </p:txBody>
        </p:sp>
        <p:sp>
          <p:nvSpPr>
            <p:cNvPr id="382" name="Création des Ateliers du Ludibus"/>
            <p:cNvSpPr/>
            <p:nvPr/>
          </p:nvSpPr>
          <p:spPr>
            <a:xfrm>
              <a:off x="146627" y="24129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26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Création des Ateliers du Ludibus</a:t>
              </a:r>
            </a:p>
          </p:txBody>
        </p:sp>
      </p:grpSp>
      <p:sp>
        <p:nvSpPr>
          <p:cNvPr id="384" name="Grouper"/>
          <p:cNvSpPr/>
          <p:nvPr/>
        </p:nvSpPr>
        <p:spPr>
          <a:xfrm>
            <a:off x="9697284" y="8493985"/>
            <a:ext cx="1270001" cy="1270001"/>
          </a:xfrm>
          <a:prstGeom prst="line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42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Projet de La Ludibulle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66809 -0.269909" origin="layout" pathEditMode="relative">
                                      <p:cBhvr>
                                        <p:cTn id="6" dur="1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Class="exit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mph" nodeType="withEffect" presetSubtype="0" presetID="6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58"/>
                                        </p:tgtEl>
                                      </p:cBhvr>
                                      <p:by x="135004" y="135004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path" nodeType="with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63932 -0.011465" origin="layout" pathEditMode="relative">
                                      <p:cBhvr>
                                        <p:cTn id="15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mph" nodeType="withEffect" presetSubtype="0" presetID="6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361"/>
                                        </p:tgtEl>
                                      </p:cBhvr>
                                      <p:by x="77498" y="77498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path" nodeType="withEffect" presetSubtype="0" presetID="-1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64017 0.011465" origin="layout" pathEditMode="relative">
                                      <p:cBhvr>
                                        <p:cTn id="21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mph" nodeType="withEffect" presetSubtype="0" presetID="6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364"/>
                                        </p:tgtEl>
                                      </p:cBhvr>
                                      <p:by x="131967" y="131967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path" nodeType="withEffect" presetSubtype="0" presetID="-1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71111 -0.007528" origin="layout" pathEditMode="relative">
                                      <p:cBhvr>
                                        <p:cTn id="27" dur="10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mph" nodeType="withEffect" presetSubtype="0" presetID="6" grpId="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367"/>
                                        </p:tgtEl>
                                      </p:cBhvr>
                                      <p:by x="72968" y="72968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path" nodeType="withEffect" presetSubtype="0" presetID="-1" grpId="1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44538 0.003280" origin="layout" pathEditMode="relative">
                                      <p:cBhvr>
                                        <p:cTn id="33" dur="10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mph" nodeType="withEffect" presetSubtype="0" presetID="6" grpId="1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000" fill="hold"/>
                                        <p:tgtEl>
                                          <p:spTgt spid="376"/>
                                        </p:tgtEl>
                                      </p:cBhvr>
                                      <p:by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path" nodeType="withEffect" presetSubtype="0" presetID="-1" grpId="1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69612 0.068232" origin="layout" pathEditMode="relative">
                                      <p:cBhvr>
                                        <p:cTn id="39" dur="1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mph" nodeType="withEffect" presetSubtype="0" presetID="6" grpId="1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1000" fill="hold"/>
                                        <p:tgtEl>
                                          <p:spTgt spid="370"/>
                                        </p:tgtEl>
                                      </p:cBhvr>
                                      <p:by x="46711" y="46711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path" nodeType="withEffect" presetSubtype="0" presetID="-1" grpId="1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58947 0.271117" origin="layout" pathEditMode="relative">
                                      <p:cBhvr>
                                        <p:cTn id="45" dur="1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mph" nodeType="withEffect" presetSubtype="0" presetID="6" grpId="1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000" fill="hold"/>
                                        <p:tgtEl>
                                          <p:spTgt spid="373"/>
                                        </p:tgtEl>
                                      </p:cBhvr>
                                      <p:by x="73963" y="73963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path" nodeType="withEffect" presetSubtype="0" presetID="-1" grpId="1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23228 0.014215" origin="layout" pathEditMode="relative">
                                      <p:cBhvr>
                                        <p:cTn id="51" dur="10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mph" nodeType="withEffect" presetSubtype="0" presetID="6" grpId="1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1000" fill="hold"/>
                                        <p:tgtEl>
                                          <p:spTgt spid="379"/>
                                        </p:tgtEl>
                                      </p:cBhvr>
                                      <p:by x="103357" y="103357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Class="entr" nodeType="after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84" grpId="18"/>
      <p:bldP build="whole" bldLvl="1" animBg="1" rev="0" advAuto="0" spid="358" grpId="3"/>
      <p:bldP build="whole" bldLvl="1" animBg="1" rev="0" advAuto="0" spid="383" grpId="2"/>
      <p:bldP build="whole" bldLvl="1" animBg="1" rev="0" advAuto="0" spid="367" grpId="9"/>
      <p:bldP build="whole" bldLvl="1" animBg="1" rev="0" advAuto="0" spid="373" grpId="15"/>
      <p:bldP build="whole" bldLvl="1" animBg="1" rev="0" advAuto="0" spid="379" grpId="17"/>
      <p:bldP build="whole" bldLvl="1" animBg="1" rev="0" advAuto="0" spid="370" grpId="13"/>
      <p:bldP build="whole" bldLvl="1" animBg="1" rev="0" advAuto="0" spid="364" grpId="7"/>
      <p:bldP build="whole" bldLvl="1" animBg="1" rev="0" advAuto="0" spid="361" grpId="5"/>
      <p:bldP build="whole" bldLvl="1" animBg="1" rev="0" advAuto="0" spid="376" grpId="1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Rectangle"/>
          <p:cNvSpPr/>
          <p:nvPr/>
        </p:nvSpPr>
        <p:spPr>
          <a:xfrm>
            <a:off x="965008" y="3563233"/>
            <a:ext cx="10913414" cy="3403736"/>
          </a:xfrm>
          <a:prstGeom prst="rect">
            <a:avLst/>
          </a:prstGeom>
          <a:blipFill>
            <a:blip r:embed="rId2">
              <a:alphaModFix amt="32504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387" name="Rectangle"/>
          <p:cNvSpPr/>
          <p:nvPr/>
        </p:nvSpPr>
        <p:spPr>
          <a:xfrm>
            <a:off x="12554897" y="4638301"/>
            <a:ext cx="10244518" cy="3403737"/>
          </a:xfrm>
          <a:prstGeom prst="rect">
            <a:avLst/>
          </a:prstGeom>
          <a:blipFill>
            <a:blip r:embed="rId3">
              <a:alphaModFix amt="32504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388" name="Rectangle"/>
          <p:cNvSpPr/>
          <p:nvPr/>
        </p:nvSpPr>
        <p:spPr>
          <a:xfrm>
            <a:off x="2184056" y="7778134"/>
            <a:ext cx="8154715" cy="3403737"/>
          </a:xfrm>
          <a:prstGeom prst="rect">
            <a:avLst/>
          </a:prstGeom>
          <a:blipFill>
            <a:blip r:embed="rId4">
              <a:alphaModFix amt="32504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389" name="Rectangle"/>
          <p:cNvSpPr/>
          <p:nvPr/>
        </p:nvSpPr>
        <p:spPr>
          <a:xfrm>
            <a:off x="12069915" y="8766719"/>
            <a:ext cx="8987914" cy="3403737"/>
          </a:xfrm>
          <a:prstGeom prst="rect">
            <a:avLst/>
          </a:prstGeom>
          <a:blipFill>
            <a:blip r:embed="rId5">
              <a:alphaModFix amt="32504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390" name="Motivation"/>
          <p:cNvSpPr txBox="1"/>
          <p:nvPr>
            <p:ph type="title"/>
          </p:nvPr>
        </p:nvSpPr>
        <p:spPr>
          <a:xfrm>
            <a:off x="1572266" y="215900"/>
            <a:ext cx="21958301" cy="2768600"/>
          </a:xfrm>
          <a:prstGeom prst="rect">
            <a:avLst/>
          </a:prstGeom>
        </p:spPr>
        <p:txBody>
          <a:bodyPr/>
          <a:lstStyle>
            <a:lvl1pPr defTabSz="457200">
              <a:defRPr sz="151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Motivation</a:t>
            </a:r>
          </a:p>
        </p:txBody>
      </p:sp>
      <p:sp>
        <p:nvSpPr>
          <p:cNvPr id="391" name="Constats…"/>
          <p:cNvSpPr txBox="1"/>
          <p:nvPr>
            <p:ph type="body" sz="quarter" idx="1"/>
          </p:nvPr>
        </p:nvSpPr>
        <p:spPr>
          <a:xfrm>
            <a:off x="1054435" y="3342633"/>
            <a:ext cx="10734560" cy="3491870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spcBef>
                <a:spcPts val="1400"/>
              </a:spcBef>
              <a:buSzTx/>
              <a:buNone/>
              <a:defRPr sz="47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Constats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Manque de lieux adaptés aux familles en centre-ville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Peu d’espaces favorisant le lien social en journée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Besoin d’alternatives aux écrans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Offre de loisirs souvent cloisonnée</a:t>
            </a:r>
          </a:p>
        </p:txBody>
      </p:sp>
      <p:sp>
        <p:nvSpPr>
          <p:cNvPr id="392" name="Intentions…"/>
          <p:cNvSpPr txBox="1"/>
          <p:nvPr/>
        </p:nvSpPr>
        <p:spPr>
          <a:xfrm>
            <a:off x="12921000" y="4594235"/>
            <a:ext cx="10734560" cy="349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457200">
              <a:spcBef>
                <a:spcPts val="1400"/>
              </a:spcBef>
              <a:defRPr sz="47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Intentions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Créer un lieu accessible et chaleureux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Favoriser les rencontres entre générations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Proposer une activité simple : jouer ensemble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Offrir un cadre rassurant pour les familles</a:t>
            </a:r>
          </a:p>
        </p:txBody>
      </p:sp>
      <p:sp>
        <p:nvSpPr>
          <p:cNvPr id="393" name="Convictions…"/>
          <p:cNvSpPr txBox="1"/>
          <p:nvPr/>
        </p:nvSpPr>
        <p:spPr>
          <a:xfrm>
            <a:off x="2573697" y="7545702"/>
            <a:ext cx="8336926" cy="349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457200">
              <a:spcBef>
                <a:spcPts val="1400"/>
              </a:spcBef>
              <a:defRPr sz="47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Convictions</a:t>
            </a:r>
          </a:p>
          <a:p>
            <a:pPr marL="149859" indent="-149859" defTabSz="457200">
              <a:spcBef>
                <a:spcPts val="0"/>
              </a:spcBef>
              <a:buSzPct val="80000"/>
              <a:buChar char="•"/>
              <a:defRPr sz="3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Le jeu crée du lien</a:t>
            </a:r>
          </a:p>
          <a:p>
            <a:pPr marL="149859" indent="-149859" defTabSz="457200">
              <a:spcBef>
                <a:spcPts val="0"/>
              </a:spcBef>
              <a:buSzPct val="80000"/>
              <a:buChar char="•"/>
              <a:defRPr sz="3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Le jeu facilite la rencontre</a:t>
            </a:r>
          </a:p>
          <a:p>
            <a:pPr marL="149859" indent="-149859" defTabSz="457200">
              <a:spcBef>
                <a:spcPts val="0"/>
              </a:spcBef>
              <a:buSzPct val="80000"/>
              <a:buChar char="•"/>
              <a:defRPr sz="3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Le jeu permet d’apprendre autrement</a:t>
            </a:r>
          </a:p>
          <a:p>
            <a:pPr marL="149859" indent="-149859" defTabSz="457200">
              <a:spcBef>
                <a:spcPts val="0"/>
              </a:spcBef>
              <a:buSzPct val="80000"/>
              <a:buChar char="•"/>
              <a:defRPr sz="3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Le jeu rend les lieux vivants</a:t>
            </a:r>
          </a:p>
        </p:txBody>
      </p:sp>
      <p:sp>
        <p:nvSpPr>
          <p:cNvPr id="394" name="Ambition…"/>
          <p:cNvSpPr txBox="1"/>
          <p:nvPr/>
        </p:nvSpPr>
        <p:spPr>
          <a:xfrm>
            <a:off x="12224178" y="8722653"/>
            <a:ext cx="10734560" cy="3491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457200">
              <a:spcBef>
                <a:spcPts val="1400"/>
              </a:spcBef>
              <a:defRPr sz="47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Ambition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Installer un lieu de vie dans le centre-ville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S’inscrire dans le quotidien des habitants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Développer un projet utile et durable</a:t>
            </a: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3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Contribuer à la dynamique locale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88" grpId="6"/>
      <p:bldP build="whole" bldLvl="1" animBg="1" rev="0" advAuto="0" spid="393" grpId="5"/>
      <p:bldP build="whole" bldLvl="1" animBg="1" rev="0" advAuto="0" spid="391" grpId="1"/>
      <p:bldP build="whole" bldLvl="1" animBg="1" rev="0" advAuto="0" spid="387" grpId="4"/>
      <p:bldP build="whole" bldLvl="1" animBg="1" rev="0" advAuto="0" spid="386" grpId="2"/>
      <p:bldP build="whole" bldLvl="1" animBg="1" rev="0" advAuto="0" spid="392" grpId="3"/>
      <p:bldP build="whole" bldLvl="1" animBg="1" rev="0" advAuto="0" spid="389" grpId="8"/>
      <p:bldP build="whole" bldLvl="1" animBg="1" rev="0" advAuto="0" spid="394" grpId="7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Objectif"/>
          <p:cNvSpPr txBox="1"/>
          <p:nvPr>
            <p:ph type="title"/>
          </p:nvPr>
        </p:nvSpPr>
        <p:spPr>
          <a:xfrm>
            <a:off x="936746" y="98211"/>
            <a:ext cx="21958301" cy="2768601"/>
          </a:xfrm>
          <a:prstGeom prst="rect">
            <a:avLst/>
          </a:prstGeom>
        </p:spPr>
        <p:txBody>
          <a:bodyPr/>
          <a:lstStyle>
            <a:lvl1pPr defTabSz="457200">
              <a:defRPr sz="151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Objectif</a:t>
            </a:r>
          </a:p>
        </p:txBody>
      </p:sp>
      <p:grpSp>
        <p:nvGrpSpPr>
          <p:cNvPr id="401" name="Grouper"/>
          <p:cNvGrpSpPr/>
          <p:nvPr/>
        </p:nvGrpSpPr>
        <p:grpSpPr>
          <a:xfrm>
            <a:off x="7434233" y="4743475"/>
            <a:ext cx="9857762" cy="9857762"/>
            <a:chOff x="0" y="0"/>
            <a:chExt cx="9857761" cy="9857761"/>
          </a:xfrm>
        </p:grpSpPr>
        <p:pic>
          <p:nvPicPr>
            <p:cNvPr id="397" name="022e0c82-d3f6-4199-8820-8cbe61201b06.png" descr="022e0c82-d3f6-4199-8820-8cbe61201b06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9857762" cy="98577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98" name="Découvrir"/>
            <p:cNvSpPr txBox="1"/>
            <p:nvPr/>
          </p:nvSpPr>
          <p:spPr>
            <a:xfrm>
              <a:off x="1808014" y="2397161"/>
              <a:ext cx="6620511" cy="1600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457200">
                <a:spcBef>
                  <a:spcPts val="1400"/>
                </a:spcBef>
                <a:defRPr sz="10000">
                  <a:solidFill>
                    <a:srgbClr val="000000"/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Découvrir</a:t>
              </a:r>
            </a:p>
          </p:txBody>
        </p:sp>
        <p:pic>
          <p:nvPicPr>
            <p:cNvPr id="399" name="Rectangle Rectangle" descr="Rectangle Rectang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992289" y="4263209"/>
              <a:ext cx="6251961" cy="3140564"/>
            </a:xfrm>
            <a:prstGeom prst="rect">
              <a:avLst/>
            </a:prstGeom>
            <a:effectLst/>
          </p:spPr>
        </p:pic>
        <p:sp>
          <p:nvSpPr>
            <p:cNvPr id="400" name="Faire découvrir le jeu de société au plus grand nombre…"/>
            <p:cNvSpPr txBox="1"/>
            <p:nvPr/>
          </p:nvSpPr>
          <p:spPr>
            <a:xfrm>
              <a:off x="2128689" y="4372990"/>
              <a:ext cx="5979162" cy="292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marL="457200" indent="-317500" defTabSz="457200">
                <a:spcBef>
                  <a:spcPts val="0"/>
                </a:spcBef>
                <a:buSzPct val="80000"/>
                <a:buFont typeface="Times Roman"/>
                <a:buChar char="•"/>
                <a:defRPr sz="3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Faire découvrir le jeu de société au plus grand nombre</a:t>
              </a:r>
            </a:p>
            <a:p>
              <a:pPr marL="457200" indent="-317500" defTabSz="457200">
                <a:spcBef>
                  <a:spcPts val="0"/>
                </a:spcBef>
                <a:buSzPct val="80000"/>
                <a:buFont typeface="Times Roman"/>
                <a:buChar char="•"/>
                <a:defRPr sz="3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Proposer une activité accessible sans prérequis</a:t>
              </a:r>
            </a:p>
            <a:p>
              <a:pPr marL="457200" indent="-317500" defTabSz="457200">
                <a:spcBef>
                  <a:spcPts val="0"/>
                </a:spcBef>
                <a:buSzPct val="80000"/>
                <a:buFont typeface="Times Roman"/>
                <a:buChar char="•"/>
                <a:defRPr sz="3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Éveiller la curiosité et l’envie de jouer</a:t>
              </a:r>
            </a:p>
          </p:txBody>
        </p:sp>
      </p:grpSp>
      <p:grpSp>
        <p:nvGrpSpPr>
          <p:cNvPr id="406" name="Grouper"/>
          <p:cNvGrpSpPr/>
          <p:nvPr/>
        </p:nvGrpSpPr>
        <p:grpSpPr>
          <a:xfrm>
            <a:off x="-440626" y="1916438"/>
            <a:ext cx="9883123" cy="9883124"/>
            <a:chOff x="-12699" y="-12699"/>
            <a:chExt cx="9883122" cy="9883122"/>
          </a:xfrm>
        </p:grpSpPr>
        <p:pic>
          <p:nvPicPr>
            <p:cNvPr id="402" name="9febebde-3cbe-43a5-9975-4e70c3a0bf17.png" descr="9febebde-3cbe-43a5-9975-4e70c3a0bf17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 flipH="1">
              <a:off x="-12701" y="-12700"/>
              <a:ext cx="9883124" cy="9883123"/>
            </a:xfrm>
            <a:prstGeom prst="rect">
              <a:avLst/>
            </a:prstGeom>
            <a:effectLst/>
          </p:spPr>
        </p:pic>
        <p:sp>
          <p:nvSpPr>
            <p:cNvPr id="403" name="Partager"/>
            <p:cNvSpPr txBox="1"/>
            <p:nvPr/>
          </p:nvSpPr>
          <p:spPr>
            <a:xfrm>
              <a:off x="1774587" y="2682406"/>
              <a:ext cx="5979161" cy="1600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457200">
                <a:spcBef>
                  <a:spcPts val="1400"/>
                </a:spcBef>
                <a:defRPr sz="10000">
                  <a:solidFill>
                    <a:srgbClr val="000000"/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Partager</a:t>
              </a:r>
            </a:p>
          </p:txBody>
        </p:sp>
        <p:pic>
          <p:nvPicPr>
            <p:cNvPr id="404" name="Rectangle Rectangle" descr="Rectangle Rectangle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638187" y="4230997"/>
              <a:ext cx="6251962" cy="3140564"/>
            </a:xfrm>
            <a:prstGeom prst="rect">
              <a:avLst/>
            </a:prstGeom>
            <a:effectLst/>
          </p:spPr>
        </p:pic>
        <p:sp>
          <p:nvSpPr>
            <p:cNvPr id="405" name="Créer des moments entre générations…"/>
            <p:cNvSpPr txBox="1"/>
            <p:nvPr/>
          </p:nvSpPr>
          <p:spPr>
            <a:xfrm>
              <a:off x="1899632" y="4416979"/>
              <a:ext cx="5729071" cy="2768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marL="162348" indent="-162348" defTabSz="457200">
                <a:spcBef>
                  <a:spcPts val="0"/>
                </a:spcBef>
                <a:buSzPct val="80000"/>
                <a:buChar char="•"/>
                <a:defRPr sz="3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Créer des moments entre générations</a:t>
              </a:r>
            </a:p>
            <a:p>
              <a:pPr marL="162348" indent="-162348" defTabSz="457200">
                <a:spcBef>
                  <a:spcPts val="0"/>
                </a:spcBef>
                <a:buSzPct val="80000"/>
                <a:buChar char="•"/>
                <a:defRPr sz="3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Favoriser les échanges et la rencontre</a:t>
              </a:r>
            </a:p>
            <a:p>
              <a:pPr marL="162348" indent="-162348" defTabSz="457200">
                <a:spcBef>
                  <a:spcPts val="0"/>
                </a:spcBef>
                <a:buSzPct val="80000"/>
                <a:buChar char="•"/>
                <a:defRPr sz="3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Développer des expériences collectives</a:t>
              </a:r>
            </a:p>
          </p:txBody>
        </p:sp>
      </p:grpSp>
      <p:grpSp>
        <p:nvGrpSpPr>
          <p:cNvPr id="411" name="Grouper"/>
          <p:cNvGrpSpPr/>
          <p:nvPr/>
        </p:nvGrpSpPr>
        <p:grpSpPr>
          <a:xfrm>
            <a:off x="15051202" y="1754946"/>
            <a:ext cx="9519665" cy="9519666"/>
            <a:chOff x="0" y="0"/>
            <a:chExt cx="9519664" cy="9519664"/>
          </a:xfrm>
        </p:grpSpPr>
        <p:pic>
          <p:nvPicPr>
            <p:cNvPr id="407" name="223401c4-9c01-4d73-8b4b-6f7d0cc2d8bd.png" descr="223401c4-9c01-4d73-8b4b-6f7d0cc2d8bd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9519665" cy="95196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08" name="Convivialité"/>
            <p:cNvSpPr txBox="1"/>
            <p:nvPr/>
          </p:nvSpPr>
          <p:spPr>
            <a:xfrm>
              <a:off x="1415706" y="2266205"/>
              <a:ext cx="6688252" cy="1384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457200">
                <a:spcBef>
                  <a:spcPts val="1400"/>
                </a:spcBef>
                <a:defRPr sz="8600">
                  <a:solidFill>
                    <a:srgbClr val="000000"/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Convivialité</a:t>
              </a:r>
            </a:p>
          </p:txBody>
        </p:sp>
        <p:pic>
          <p:nvPicPr>
            <p:cNvPr id="409" name="Rectangle Rectangle" descr="Rectangle Rectangle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33852" y="3682270"/>
              <a:ext cx="6251961" cy="3140564"/>
            </a:xfrm>
            <a:prstGeom prst="rect">
              <a:avLst/>
            </a:prstGeom>
            <a:effectLst/>
          </p:spPr>
        </p:pic>
        <p:sp>
          <p:nvSpPr>
            <p:cNvPr id="410" name="Offrir un lieu chaleureux et accueillant…"/>
            <p:cNvSpPr txBox="1"/>
            <p:nvPr/>
          </p:nvSpPr>
          <p:spPr>
            <a:xfrm>
              <a:off x="1770251" y="3868252"/>
              <a:ext cx="5979162" cy="2768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marL="149859" indent="-149859" defTabSz="457200">
                <a:spcBef>
                  <a:spcPts val="0"/>
                </a:spcBef>
                <a:buSzPct val="80000"/>
                <a:buChar char="•"/>
                <a:defRPr sz="3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Offrir un lieu chaleureux et accueillant</a:t>
              </a:r>
            </a:p>
            <a:p>
              <a:pPr marL="149859" indent="-149859" defTabSz="457200">
                <a:spcBef>
                  <a:spcPts val="0"/>
                </a:spcBef>
                <a:buSzPct val="80000"/>
                <a:buChar char="•"/>
                <a:defRPr sz="3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Proposer un cadre </a:t>
              </a:r>
              <a:r>
                <a:rPr b="1"/>
                <a:t>family friendly</a:t>
              </a:r>
            </a:p>
            <a:p>
              <a:pPr marL="149859" indent="-149859" defTabSz="457200">
                <a:spcBef>
                  <a:spcPts val="0"/>
                </a:spcBef>
                <a:buSzPct val="80000"/>
                <a:buChar char="•"/>
                <a:defRPr sz="3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Donner envie de rester, revenir et s’approprier le lieu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06" grpId="1"/>
      <p:bldP build="whole" bldLvl="1" animBg="1" rev="0" advAuto="0" spid="401" grpId="2"/>
      <p:bldP build="whole" bldLvl="1" animBg="1" rev="0" advAuto="0" spid="411" grpId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Présentation du secteur"/>
          <p:cNvSpPr txBox="1"/>
          <p:nvPr/>
        </p:nvSpPr>
        <p:spPr>
          <a:xfrm>
            <a:off x="5175966" y="4309036"/>
            <a:ext cx="14436165" cy="406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33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Présentation du secteur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ros plan sur deux expressos servis depuis une machine à expresso" descr="Gros plan sur deux expressos servis depuis une machine à expresso">
            <a:hlinkClick r:id="rId3" invalidUrl="" action="ppaction://hlinksldjump" tgtFrame="" tooltip="" history="1" highlightClick="0" endSnd="0"/>
          </p:cNvPr>
          <p:cNvPicPr>
            <a:picLocks noChangeAspect="0"/>
          </p:cNvPicPr>
          <p:nvPr>
            <p:ph type="pic" idx="21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6512773" y="908147"/>
            <a:ext cx="5486583" cy="6292332"/>
          </a:xfrm>
          <a:prstGeom prst="rect">
            <a:avLst/>
          </a:prstGeom>
        </p:spPr>
      </p:pic>
      <p:pic>
        <p:nvPicPr>
          <p:cNvPr id="416" name="Gros plan sur des grains de café torréfiés" descr="Gros plan sur des grains de café torréfiés">
            <a:hlinkClick r:id="rId5" invalidUrl="" action="ppaction://hlinksldjump" tgtFrame="" tooltip="" history="1" highlightClick="0" endSnd="0"/>
          </p:cNvPr>
          <p:cNvPicPr>
            <a:picLocks noChangeAspect="0"/>
          </p:cNvPicPr>
          <p:nvPr>
            <p:ph type="pic" idx="23"/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769948" y="907912"/>
            <a:ext cx="5486584" cy="6292333"/>
          </a:xfrm>
          <a:prstGeom prst="rect">
            <a:avLst/>
          </a:prstGeom>
        </p:spPr>
      </p:pic>
      <p:sp>
        <p:nvSpPr>
          <p:cNvPr id="417" name="Un secteur en croissance :…"/>
          <p:cNvSpPr txBox="1"/>
          <p:nvPr>
            <p:ph type="title"/>
          </p:nvPr>
        </p:nvSpPr>
        <p:spPr>
          <a:xfrm>
            <a:off x="1679541" y="9519287"/>
            <a:ext cx="21958301" cy="3399870"/>
          </a:xfrm>
          <a:prstGeom prst="rect">
            <a:avLst/>
          </a:prstGeom>
        </p:spPr>
        <p:txBody>
          <a:bodyPr/>
          <a:lstStyle/>
          <a:p>
            <a:pPr defTabSz="457200">
              <a:spcBef>
                <a:spcPts val="1400"/>
              </a:spcBef>
              <a:defRPr sz="95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Un secteur en croissance : </a:t>
            </a:r>
          </a:p>
          <a:p>
            <a:pPr defTabSz="457200">
              <a:spcBef>
                <a:spcPts val="1400"/>
              </a:spcBef>
              <a:defRPr sz="95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lieux hybrides et jeu de société</a:t>
            </a:r>
          </a:p>
        </p:txBody>
      </p:sp>
      <p:pic>
        <p:nvPicPr>
          <p:cNvPr id="418" name="Gros plan sur deux expressos servis depuis une machine à expresso" descr="Gros plan sur deux expressos servis depuis une machine à expresso">
            <a:hlinkClick r:id="rId7" invalidUrl="" action="ppaction://hlinksldjump" tgtFrame="" tooltip="" history="1" highlightClick="0" endSnd="0"/>
          </p:cNvPr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7998421" y="908265"/>
            <a:ext cx="5486584" cy="6292332"/>
          </a:xfrm>
          <a:prstGeom prst="rect">
            <a:avLst/>
          </a:prstGeom>
        </p:spPr>
      </p:pic>
      <p:pic>
        <p:nvPicPr>
          <p:cNvPr id="419" name="Gros plan sur des grains de café torréfiés" descr="Gros plan sur des grains de café torréfiés">
            <a:hlinkClick r:id="rId9" invalidUrl="" action="ppaction://hlinksldjump" tgtFrame="" tooltip="" history="1" highlightClick="0" endSnd="0"/>
          </p:cNvPr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2255597" y="908030"/>
            <a:ext cx="5486584" cy="6292332"/>
          </a:xfrm>
          <a:prstGeom prst="rect">
            <a:avLst/>
          </a:prstGeom>
        </p:spPr>
      </p:pic>
      <p:sp>
        <p:nvSpPr>
          <p:cNvPr id="420" name="Evolution…"/>
          <p:cNvSpPr txBox="1"/>
          <p:nvPr/>
        </p:nvSpPr>
        <p:spPr>
          <a:xfrm>
            <a:off x="1805641" y="7297336"/>
            <a:ext cx="4347131" cy="1736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defTabSz="182880">
              <a:spcBef>
                <a:spcPts val="500"/>
              </a:spcBef>
              <a:defRPr sz="464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Evolution </a:t>
            </a:r>
          </a:p>
          <a:p>
            <a:pPr defTabSz="182880">
              <a:spcBef>
                <a:spcPts val="500"/>
              </a:spcBef>
              <a:defRPr sz="356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des lieux hybrides</a:t>
            </a:r>
          </a:p>
        </p:txBody>
      </p:sp>
      <p:sp>
        <p:nvSpPr>
          <p:cNvPr id="421" name="1"/>
          <p:cNvSpPr txBox="1"/>
          <p:nvPr/>
        </p:nvSpPr>
        <p:spPr>
          <a:xfrm>
            <a:off x="835852" y="7236009"/>
            <a:ext cx="920958" cy="1736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 defTabSz="457200">
              <a:spcBef>
                <a:spcPts val="1400"/>
              </a:spcBef>
              <a:defRPr sz="9500">
                <a:solidFill>
                  <a:srgbClr val="000000"/>
                </a:solidFill>
                <a:latin typeface="sOuTh Afirkas 2100"/>
                <a:ea typeface="sOuTh Afirkas 2100"/>
                <a:cs typeface="sOuTh Afirkas 2100"/>
                <a:sym typeface="sOuTh Afirkas 2100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422" name="Développement…"/>
          <p:cNvSpPr txBox="1"/>
          <p:nvPr/>
        </p:nvSpPr>
        <p:spPr>
          <a:xfrm>
            <a:off x="7685891" y="7297336"/>
            <a:ext cx="4142743" cy="1736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defTabSz="182880">
              <a:spcBef>
                <a:spcPts val="500"/>
              </a:spcBef>
              <a:defRPr sz="464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rPr sz="4200"/>
              <a:t>Développement</a:t>
            </a:r>
            <a:r>
              <a:t> </a:t>
            </a:r>
          </a:p>
          <a:p>
            <a:pPr defTabSz="182880">
              <a:spcBef>
                <a:spcPts val="500"/>
              </a:spcBef>
              <a:defRPr sz="332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des cafés ludiques</a:t>
            </a:r>
          </a:p>
        </p:txBody>
      </p:sp>
      <p:sp>
        <p:nvSpPr>
          <p:cNvPr id="423" name="2"/>
          <p:cNvSpPr txBox="1"/>
          <p:nvPr/>
        </p:nvSpPr>
        <p:spPr>
          <a:xfrm>
            <a:off x="6459382" y="7236009"/>
            <a:ext cx="920957" cy="1736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 defTabSz="457200">
              <a:spcBef>
                <a:spcPts val="1400"/>
              </a:spcBef>
              <a:defRPr sz="9500">
                <a:solidFill>
                  <a:srgbClr val="000000"/>
                </a:solidFill>
                <a:latin typeface="sOuTh Afirkas 2100"/>
                <a:ea typeface="sOuTh Afirkas 2100"/>
                <a:cs typeface="sOuTh Afirkas 2100"/>
                <a:sym typeface="sOuTh Afirkas 2100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424" name="3"/>
          <p:cNvSpPr txBox="1"/>
          <p:nvPr/>
        </p:nvSpPr>
        <p:spPr>
          <a:xfrm>
            <a:off x="12387406" y="7235891"/>
            <a:ext cx="920958" cy="1736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 defTabSz="457200">
              <a:spcBef>
                <a:spcPts val="1400"/>
              </a:spcBef>
              <a:defRPr sz="9500">
                <a:solidFill>
                  <a:srgbClr val="000000"/>
                </a:solidFill>
                <a:latin typeface="sOuTh Afirkas 2100"/>
                <a:ea typeface="sOuTh Afirkas 2100"/>
                <a:cs typeface="sOuTh Afirkas 2100"/>
                <a:sym typeface="sOuTh Afirkas 2100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425" name="Tendances Sociétales"/>
          <p:cNvSpPr txBox="1"/>
          <p:nvPr/>
        </p:nvSpPr>
        <p:spPr>
          <a:xfrm>
            <a:off x="19110373" y="7297336"/>
            <a:ext cx="4347131" cy="1736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defTabSz="301752">
              <a:spcBef>
                <a:spcPts val="900"/>
              </a:spcBef>
              <a:defRPr sz="627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Tendances </a:t>
            </a:r>
            <a:r>
              <a:rPr sz="4092"/>
              <a:t>Sociétales</a:t>
            </a:r>
          </a:p>
        </p:txBody>
      </p:sp>
      <p:sp>
        <p:nvSpPr>
          <p:cNvPr id="426" name="4"/>
          <p:cNvSpPr txBox="1"/>
          <p:nvPr/>
        </p:nvSpPr>
        <p:spPr>
          <a:xfrm>
            <a:off x="18064326" y="7235656"/>
            <a:ext cx="920958" cy="1736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 defTabSz="457200">
              <a:spcBef>
                <a:spcPts val="1400"/>
              </a:spcBef>
              <a:defRPr sz="9500">
                <a:solidFill>
                  <a:srgbClr val="000000"/>
                </a:solidFill>
                <a:latin typeface="sOuTh Afirkas 2100"/>
                <a:ea typeface="sOuTh Afirkas 2100"/>
                <a:cs typeface="sOuTh Afirkas 2100"/>
                <a:sym typeface="sOuTh Afirkas 2100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427" name="MArché du…"/>
          <p:cNvSpPr txBox="1"/>
          <p:nvPr/>
        </p:nvSpPr>
        <p:spPr>
          <a:xfrm>
            <a:off x="13614973" y="7499808"/>
            <a:ext cx="4142744" cy="1534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defTabSz="192023">
              <a:spcBef>
                <a:spcPts val="600"/>
              </a:spcBef>
              <a:defRPr sz="4871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MArché du</a:t>
            </a:r>
          </a:p>
          <a:p>
            <a:pPr defTabSz="192023">
              <a:spcBef>
                <a:spcPts val="600"/>
              </a:spcBef>
              <a:defRPr sz="4073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Jeu de société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ros plan sur deux expressos servis depuis une machine à expresso" descr="Gros plan sur deux expressos servis depuis une machine à expresso">
            <a:hlinkClick r:id="rId2" invalidUrl="" action="ppaction://hlinksldjump" tgtFrame="" tooltip="" history="1" highlightClick="0" endSnd="0"/>
          </p:cNvPr>
          <p:cNvPicPr>
            <a:picLocks noChangeAspect="0"/>
          </p:cNvPicPr>
          <p:nvPr>
            <p:ph type="pic" idx="21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15151099" y="863599"/>
            <a:ext cx="8318501" cy="12018225"/>
          </a:xfrm>
          <a:prstGeom prst="rect">
            <a:avLst/>
          </a:prstGeom>
        </p:spPr>
      </p:pic>
      <p:sp>
        <p:nvSpPr>
          <p:cNvPr id="430" name="1. L’essor des lieux hybrides"/>
          <p:cNvSpPr txBox="1"/>
          <p:nvPr>
            <p:ph type="title"/>
          </p:nvPr>
        </p:nvSpPr>
        <p:spPr>
          <a:xfrm>
            <a:off x="1219200" y="902452"/>
            <a:ext cx="13487400" cy="1215640"/>
          </a:xfrm>
          <a:prstGeom prst="rect">
            <a:avLst/>
          </a:prstGeom>
        </p:spPr>
        <p:txBody>
          <a:bodyPr/>
          <a:lstStyle>
            <a:lvl1pPr algn="l" defTabSz="457200">
              <a:defRPr sz="75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1. L’essor des lieux hybrides</a:t>
            </a:r>
          </a:p>
        </p:txBody>
      </p:sp>
      <p:sp>
        <p:nvSpPr>
          <p:cNvPr id="431" name="Les lieux de convivialité évoluent vers des formats combinant plusieurs activités :…"/>
          <p:cNvSpPr txBox="1"/>
          <p:nvPr>
            <p:ph type="body" idx="1"/>
          </p:nvPr>
        </p:nvSpPr>
        <p:spPr>
          <a:xfrm>
            <a:off x="1219200" y="2237428"/>
            <a:ext cx="13487400" cy="10424472"/>
          </a:xfrm>
          <a:prstGeom prst="rect">
            <a:avLst/>
          </a:prstGeom>
        </p:spPr>
        <p:txBody>
          <a:bodyPr/>
          <a:lstStyle/>
          <a:p>
            <a:pPr algn="l" defTabSz="406908">
              <a:lnSpc>
                <a:spcPct val="100000"/>
              </a:lnSpc>
              <a:spcBef>
                <a:spcPts val="1000"/>
              </a:spcBef>
              <a:defRPr i="0" sz="355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Les lieux de convivialité évoluent vers des formats combinant plusieurs activités :</a:t>
            </a:r>
          </a:p>
          <a:p>
            <a:pPr lvl="8" marL="1401572" indent="-282575" defTabSz="406908">
              <a:spcBef>
                <a:spcPts val="1000"/>
              </a:spcBef>
              <a:buSzPct val="80000"/>
              <a:buFont typeface="Times Roman"/>
              <a:buChar char="•"/>
              <a:defRPr sz="355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café + activité culturelle</a:t>
            </a:r>
          </a:p>
          <a:p>
            <a:pPr lvl="8" marL="1401572" indent="-282575" defTabSz="406908">
              <a:spcBef>
                <a:spcPts val="1000"/>
              </a:spcBef>
              <a:buSzPct val="80000"/>
              <a:buFont typeface="Times Roman"/>
              <a:buChar char="•"/>
              <a:defRPr sz="355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café + jeux</a:t>
            </a:r>
          </a:p>
          <a:p>
            <a:pPr lvl="8" marL="1401572" indent="-282575" defTabSz="406908">
              <a:spcBef>
                <a:spcPts val="1000"/>
              </a:spcBef>
              <a:buSzPct val="80000"/>
              <a:buFont typeface="Times Roman"/>
              <a:buChar char="•"/>
              <a:defRPr sz="355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café + ateliers</a:t>
            </a:r>
          </a:p>
          <a:p>
            <a:pPr algn="l" defTabSz="406908">
              <a:lnSpc>
                <a:spcPct val="100000"/>
              </a:lnSpc>
              <a:spcBef>
                <a:spcPts val="1000"/>
              </a:spcBef>
              <a:defRPr i="0" sz="355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algn="l" defTabSz="406908">
              <a:lnSpc>
                <a:spcPct val="100000"/>
              </a:lnSpc>
              <a:spcBef>
                <a:spcPts val="1000"/>
              </a:spcBef>
              <a:defRPr i="0" sz="355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Objectif :</a:t>
            </a:r>
          </a:p>
          <a:p>
            <a:pPr lvl="8" marL="1401572" indent="-282575" defTabSz="406908">
              <a:spcBef>
                <a:spcPts val="1000"/>
              </a:spcBef>
              <a:buSzPct val="80000"/>
              <a:buFont typeface="Times Roman"/>
              <a:buChar char="•"/>
              <a:defRPr sz="355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créer une expérience</a:t>
            </a:r>
          </a:p>
          <a:p>
            <a:pPr lvl="8" marL="1401572" indent="-282575" defTabSz="406908">
              <a:spcBef>
                <a:spcPts val="1000"/>
              </a:spcBef>
              <a:buSzPct val="80000"/>
              <a:buFont typeface="Times Roman"/>
              <a:buChar char="•"/>
              <a:defRPr sz="355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fidéliser une communauté</a:t>
            </a:r>
          </a:p>
          <a:p>
            <a:pPr lvl="8" marL="1401572" indent="-282575" defTabSz="406908">
              <a:spcBef>
                <a:spcPts val="1000"/>
              </a:spcBef>
              <a:buSzPct val="80000"/>
              <a:buFont typeface="Times Roman"/>
              <a:buChar char="•"/>
              <a:defRPr sz="355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augmenter le temps passé sur place</a:t>
            </a:r>
          </a:p>
          <a:p>
            <a:pPr algn="l" defTabSz="406908">
              <a:lnSpc>
                <a:spcPct val="100000"/>
              </a:lnSpc>
              <a:spcBef>
                <a:spcPts val="1000"/>
              </a:spcBef>
              <a:defRPr i="0" sz="355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algn="l" defTabSz="406908">
              <a:lnSpc>
                <a:spcPct val="100000"/>
              </a:lnSpc>
              <a:spcBef>
                <a:spcPts val="1000"/>
              </a:spcBef>
              <a:defRPr i="0" sz="355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Exemples :</a:t>
            </a:r>
          </a:p>
          <a:p>
            <a:pPr lvl="8" marL="1401572" indent="-282575" defTabSz="406908">
              <a:spcBef>
                <a:spcPts val="1000"/>
              </a:spcBef>
              <a:buSzPct val="80000"/>
              <a:buFont typeface="Times Roman"/>
              <a:buChar char="•"/>
              <a:defRPr sz="355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cafés librairies</a:t>
            </a:r>
          </a:p>
          <a:p>
            <a:pPr lvl="8" marL="1401572" indent="-282575" defTabSz="406908">
              <a:spcBef>
                <a:spcPts val="1000"/>
              </a:spcBef>
              <a:buSzPct val="80000"/>
              <a:buFont typeface="Times Roman"/>
              <a:buChar char="•"/>
              <a:defRPr sz="355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cafés ateliers</a:t>
            </a:r>
          </a:p>
          <a:p>
            <a:pPr lvl="8" marL="1401572" indent="-282575" defTabSz="406908">
              <a:spcBef>
                <a:spcPts val="1000"/>
              </a:spcBef>
              <a:buSzPct val="80000"/>
              <a:buFont typeface="Times Roman"/>
              <a:buChar char="•"/>
              <a:defRPr sz="355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bars à jeux</a:t>
            </a:r>
          </a:p>
          <a:p>
            <a:pPr lvl="8" marL="1401572" indent="-282575" defTabSz="406908">
              <a:spcBef>
                <a:spcPts val="1000"/>
              </a:spcBef>
              <a:buSzPct val="80000"/>
              <a:buFont typeface="Times Roman"/>
              <a:buChar char="•"/>
              <a:defRPr sz="355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tiers-lieux culturels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ros plan sur deux expressos servis depuis une machine à expresso" descr="Gros plan sur deux expressos servis depuis une machine à expresso">
            <a:hlinkClick r:id="rId2" invalidUrl="" action="ppaction://hlinksldjump" tgtFrame="" tooltip="" history="1" highlightClick="0" endSnd="0"/>
          </p:cNvPr>
          <p:cNvPicPr>
            <a:picLocks noChangeAspect="0"/>
          </p:cNvPicPr>
          <p:nvPr>
            <p:ph type="pic" idx="21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15151099" y="863599"/>
            <a:ext cx="8318501" cy="12018225"/>
          </a:xfrm>
          <a:prstGeom prst="rect">
            <a:avLst/>
          </a:prstGeom>
        </p:spPr>
      </p:pic>
      <p:sp>
        <p:nvSpPr>
          <p:cNvPr id="434" name="2. Le développement des cafés ludiques"/>
          <p:cNvSpPr txBox="1"/>
          <p:nvPr>
            <p:ph type="title"/>
          </p:nvPr>
        </p:nvSpPr>
        <p:spPr>
          <a:xfrm>
            <a:off x="1219200" y="895160"/>
            <a:ext cx="13487400" cy="2747458"/>
          </a:xfrm>
          <a:prstGeom prst="rect">
            <a:avLst/>
          </a:prstGeom>
        </p:spPr>
        <p:txBody>
          <a:bodyPr/>
          <a:lstStyle>
            <a:lvl1pPr defTabSz="457200">
              <a:defRPr sz="89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2. Le développement des cafés ludiques</a:t>
            </a:r>
          </a:p>
        </p:txBody>
      </p:sp>
      <p:sp>
        <p:nvSpPr>
          <p:cNvPr id="435" name="Depuis les années 2010 :…"/>
          <p:cNvSpPr txBox="1"/>
          <p:nvPr>
            <p:ph type="body" sz="half" idx="1"/>
          </p:nvPr>
        </p:nvSpPr>
        <p:spPr>
          <a:xfrm>
            <a:off x="1219200" y="3889809"/>
            <a:ext cx="13487400" cy="8772091"/>
          </a:xfrm>
          <a:prstGeom prst="rect">
            <a:avLst/>
          </a:prstGeom>
        </p:spPr>
        <p:txBody>
          <a:bodyPr/>
          <a:lstStyle/>
          <a:p>
            <a:pPr algn="l" defTabSz="457200">
              <a:lnSpc>
                <a:spcPct val="100000"/>
              </a:lnSpc>
              <a:spcBef>
                <a:spcPts val="1200"/>
              </a:spcBef>
              <a:defRPr i="0" sz="5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Depuis les années 2010 :</a:t>
            </a:r>
          </a:p>
          <a:p>
            <a:pPr algn="l" defTabSz="457200">
              <a:lnSpc>
                <a:spcPct val="100000"/>
              </a:lnSpc>
              <a:spcBef>
                <a:spcPts val="1200"/>
              </a:spcBef>
              <a:defRPr i="0" sz="1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lvl="1" marL="914400" indent="-317500" algn="l" defTabSz="457200">
              <a:lnSpc>
                <a:spcPct val="120000"/>
              </a:lnSpc>
              <a:spcBef>
                <a:spcPts val="1200"/>
              </a:spcBef>
              <a:buSzPct val="80000"/>
              <a:buFont typeface="Times Roman"/>
              <a:buChar char="•"/>
              <a:defRPr b="1" i="0"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300 à 400 cafés ludiques en France</a:t>
            </a:r>
            <a:endParaRPr b="0"/>
          </a:p>
          <a:p>
            <a:pPr lvl="1" marL="914400" indent="-317500" algn="l" defTabSz="457200">
              <a:lnSpc>
                <a:spcPct val="120000"/>
              </a:lnSpc>
              <a:spcBef>
                <a:spcPts val="1200"/>
              </a:spcBef>
              <a:buSzPct val="80000"/>
              <a:buFont typeface="Times Roman"/>
              <a:buChar char="•"/>
              <a:defRPr b="1" i="0"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b="0"/>
              <a:t>Développement dans les </a:t>
            </a:r>
            <a:r>
              <a:t>centres-villes et villes moyennes</a:t>
            </a:r>
            <a:endParaRPr b="0"/>
          </a:p>
          <a:p>
            <a:pPr lvl="1" marL="914400" indent="-317500" algn="l" defTabSz="457200">
              <a:lnSpc>
                <a:spcPct val="120000"/>
              </a:lnSpc>
              <a:spcBef>
                <a:spcPts val="1200"/>
              </a:spcBef>
              <a:buSzPct val="80000"/>
              <a:buFont typeface="Times Roman"/>
              <a:buChar char="•"/>
              <a:defRPr i="0"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Modèle basé sur :</a:t>
            </a:r>
          </a:p>
          <a:p>
            <a:pPr lvl="5" marL="4458334" indent="-711834" defTabSz="457200">
              <a:lnSpc>
                <a:spcPct val="120000"/>
              </a:lnSpc>
              <a:spcBef>
                <a:spcPts val="1200"/>
              </a:spcBef>
              <a:buBlip>
                <a:blip r:embed="rId4"/>
              </a:buBlip>
              <a:defRPr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ludothèque de jeux</a:t>
            </a:r>
          </a:p>
          <a:p>
            <a:pPr lvl="5" marL="4458334" indent="-711834" defTabSz="457200">
              <a:lnSpc>
                <a:spcPct val="120000"/>
              </a:lnSpc>
              <a:spcBef>
                <a:spcPts val="1200"/>
              </a:spcBef>
              <a:buBlip>
                <a:blip r:embed="rId4"/>
              </a:buBlip>
              <a:defRPr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consommation légère</a:t>
            </a:r>
          </a:p>
          <a:p>
            <a:pPr lvl="5" marL="4458334" indent="-711834" defTabSz="457200">
              <a:lnSpc>
                <a:spcPct val="120000"/>
              </a:lnSpc>
              <a:spcBef>
                <a:spcPts val="1200"/>
              </a:spcBef>
              <a:buBlip>
                <a:blip r:embed="rId4"/>
              </a:buBlip>
              <a:defRPr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animation autour du jeu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ros plan sur deux expressos servis depuis une machine à expresso" descr="Gros plan sur deux expressos servis depuis une machine à expresso">
            <a:hlinkClick r:id="rId2" invalidUrl="" action="ppaction://hlinksldjump" tgtFrame="" tooltip="" history="1" highlightClick="0" endSnd="0"/>
          </p:cNvPr>
          <p:cNvPicPr>
            <a:picLocks noChangeAspect="0"/>
          </p:cNvPicPr>
          <p:nvPr>
            <p:ph type="pic" idx="21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15151100" y="863600"/>
            <a:ext cx="8318500" cy="12018224"/>
          </a:xfrm>
          <a:prstGeom prst="rect">
            <a:avLst/>
          </a:prstGeom>
        </p:spPr>
      </p:pic>
      <p:sp>
        <p:nvSpPr>
          <p:cNvPr id="438" name="3. Le marché du jeu de société"/>
          <p:cNvSpPr txBox="1"/>
          <p:nvPr>
            <p:ph type="title"/>
          </p:nvPr>
        </p:nvSpPr>
        <p:spPr>
          <a:xfrm>
            <a:off x="1219200" y="913511"/>
            <a:ext cx="13487400" cy="1173468"/>
          </a:xfrm>
          <a:prstGeom prst="rect">
            <a:avLst/>
          </a:prstGeom>
        </p:spPr>
        <p:txBody>
          <a:bodyPr/>
          <a:lstStyle/>
          <a:p>
            <a:pPr algn="l" defTabSz="457200">
              <a:defRPr sz="69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rPr>
                <a:latin typeface="sOuTh Afirkas 2100"/>
                <a:ea typeface="sOuTh Afirkas 2100"/>
                <a:cs typeface="sOuTh Afirkas 2100"/>
                <a:sym typeface="sOuTh Afirkas 2100"/>
              </a:rPr>
              <a:t>3</a:t>
            </a:r>
            <a:r>
              <a:t>. Le marché du jeu de société</a:t>
            </a:r>
          </a:p>
        </p:txBody>
      </p:sp>
      <p:sp>
        <p:nvSpPr>
          <p:cNvPr id="439" name="Un secteur dynamique :…"/>
          <p:cNvSpPr txBox="1"/>
          <p:nvPr>
            <p:ph type="body" idx="1"/>
          </p:nvPr>
        </p:nvSpPr>
        <p:spPr>
          <a:xfrm>
            <a:off x="1219200" y="3087803"/>
            <a:ext cx="13487400" cy="10040789"/>
          </a:xfrm>
          <a:prstGeom prst="rect">
            <a:avLst/>
          </a:prstGeom>
        </p:spPr>
        <p:txBody>
          <a:bodyPr/>
          <a:lstStyle/>
          <a:p>
            <a:pPr algn="l" defTabSz="457200">
              <a:lnSpc>
                <a:spcPct val="100000"/>
              </a:lnSpc>
              <a:spcBef>
                <a:spcPts val="1200"/>
              </a:spcBef>
              <a:defRPr i="0"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Un secteur dynamique :</a:t>
            </a:r>
          </a:p>
          <a:p>
            <a:pPr algn="l" defTabSz="457200">
              <a:lnSpc>
                <a:spcPct val="100000"/>
              </a:lnSpc>
              <a:spcBef>
                <a:spcPts val="1200"/>
              </a:spcBef>
              <a:defRPr i="0"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457199" indent="-317499" algn="l" defTabSz="457200">
              <a:lnSpc>
                <a:spcPct val="100000"/>
              </a:lnSpc>
              <a:spcBef>
                <a:spcPts val="1200"/>
              </a:spcBef>
              <a:buSzPct val="80000"/>
              <a:buFont typeface="Times Roman"/>
              <a:buChar char="•"/>
              <a:defRPr i="0"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b="1"/>
              <a:t>4 milliards €</a:t>
            </a:r>
            <a:r>
              <a:t> pour le marché du jeu et du jouet</a:t>
            </a:r>
          </a:p>
          <a:p>
            <a:pPr algn="l" defTabSz="457200">
              <a:lnSpc>
                <a:spcPct val="100000"/>
              </a:lnSpc>
              <a:spcBef>
                <a:spcPts val="1200"/>
              </a:spcBef>
              <a:defRPr i="0"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457199" indent="-317499" algn="l" defTabSz="457200">
              <a:lnSpc>
                <a:spcPct val="100000"/>
              </a:lnSpc>
              <a:spcBef>
                <a:spcPts val="1200"/>
              </a:spcBef>
              <a:buSzPct val="80000"/>
              <a:buFont typeface="Times Roman"/>
              <a:buChar char="•"/>
              <a:defRPr i="0"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b="1"/>
              <a:t>500 à 600 millions €</a:t>
            </a:r>
            <a:r>
              <a:t> pour les jeux de société</a:t>
            </a:r>
          </a:p>
          <a:p>
            <a:pPr algn="l" defTabSz="457200">
              <a:lnSpc>
                <a:spcPct val="100000"/>
              </a:lnSpc>
              <a:spcBef>
                <a:spcPts val="1200"/>
              </a:spcBef>
              <a:defRPr i="0"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457199" indent="-317499" algn="l" defTabSz="457200">
              <a:lnSpc>
                <a:spcPct val="100000"/>
              </a:lnSpc>
              <a:spcBef>
                <a:spcPts val="1200"/>
              </a:spcBef>
              <a:buSzPct val="80000"/>
              <a:buFont typeface="Times Roman"/>
              <a:buChar char="•"/>
              <a:defRPr b="1" i="0"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+4 à +5 % de croissance annuelle</a:t>
            </a:r>
          </a:p>
          <a:p>
            <a:pPr algn="l" defTabSz="457200">
              <a:lnSpc>
                <a:spcPct val="100000"/>
              </a:lnSpc>
              <a:spcBef>
                <a:spcPts val="1200"/>
              </a:spcBef>
              <a:defRPr b="1" i="0"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b="0"/>
          </a:p>
          <a:p>
            <a:pPr marL="457199" indent="-317499" algn="l" defTabSz="457200">
              <a:lnSpc>
                <a:spcPct val="100000"/>
              </a:lnSpc>
              <a:spcBef>
                <a:spcPts val="1200"/>
              </a:spcBef>
              <a:buSzPct val="80000"/>
              <a:buFont typeface="Times Roman"/>
              <a:buChar char="•"/>
              <a:defRPr b="1" i="0"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1 500 nouveaux jeux chaque année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ros plan sur deux expressos servis depuis une machine à expresso" descr="Gros plan sur deux expressos servis depuis une machine à expresso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3779615" y="985573"/>
            <a:ext cx="9696335" cy="11452564"/>
          </a:xfrm>
          <a:prstGeom prst="rect">
            <a:avLst/>
          </a:prstGeom>
        </p:spPr>
      </p:pic>
      <p:sp>
        <p:nvSpPr>
          <p:cNvPr id="442" name="4. Des tendances…"/>
          <p:cNvSpPr txBox="1"/>
          <p:nvPr>
            <p:ph type="title"/>
          </p:nvPr>
        </p:nvSpPr>
        <p:spPr>
          <a:xfrm>
            <a:off x="1219200" y="929432"/>
            <a:ext cx="13487400" cy="2613771"/>
          </a:xfrm>
          <a:prstGeom prst="rect">
            <a:avLst/>
          </a:prstGeom>
        </p:spPr>
        <p:txBody>
          <a:bodyPr/>
          <a:lstStyle/>
          <a:p>
            <a:pPr algn="l" defTabSz="457200">
              <a:spcBef>
                <a:spcPts val="1400"/>
              </a:spcBef>
              <a:defRPr sz="77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4. Des tendances </a:t>
            </a:r>
          </a:p>
          <a:p>
            <a:pPr algn="l" defTabSz="457200">
              <a:spcBef>
                <a:spcPts val="1400"/>
              </a:spcBef>
              <a:defRPr sz="77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sociétales favorables</a:t>
            </a:r>
          </a:p>
        </p:txBody>
      </p:sp>
      <p:sp>
        <p:nvSpPr>
          <p:cNvPr id="443" name="Les consommateurs recherchent :…"/>
          <p:cNvSpPr txBox="1"/>
          <p:nvPr>
            <p:ph type="body" sz="half" idx="1"/>
          </p:nvPr>
        </p:nvSpPr>
        <p:spPr>
          <a:xfrm>
            <a:off x="1841455" y="3906459"/>
            <a:ext cx="13487401" cy="8848780"/>
          </a:xfrm>
          <a:prstGeom prst="rect">
            <a:avLst/>
          </a:prstGeom>
        </p:spPr>
        <p:txBody>
          <a:bodyPr/>
          <a:lstStyle/>
          <a:p>
            <a:pPr algn="l" defTabSz="438911">
              <a:lnSpc>
                <a:spcPct val="100000"/>
              </a:lnSpc>
              <a:spcBef>
                <a:spcPts val="1100"/>
              </a:spcBef>
              <a:defRPr i="0" sz="4512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Les consommateurs recherchent :</a:t>
            </a:r>
          </a:p>
          <a:p>
            <a:pPr algn="l" defTabSz="438911">
              <a:lnSpc>
                <a:spcPct val="100000"/>
              </a:lnSpc>
              <a:spcBef>
                <a:spcPts val="1100"/>
              </a:spcBef>
              <a:defRPr i="0" sz="2304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lvl="3" marL="2721457" indent="-563473" algn="l" defTabSz="438911">
              <a:lnSpc>
                <a:spcPct val="100000"/>
              </a:lnSpc>
              <a:spcBef>
                <a:spcPts val="1100"/>
              </a:spcBef>
              <a:buSzPct val="40000"/>
              <a:buBlip>
                <a:blip r:embed="rId3"/>
              </a:buBlip>
              <a:defRPr b="1" i="0" sz="4512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b="0"/>
              <a:t>Des </a:t>
            </a:r>
            <a:r>
              <a:t>lieux conviviaux</a:t>
            </a:r>
            <a:endParaRPr b="0"/>
          </a:p>
          <a:p>
            <a:pPr lvl="3" marL="2721457" indent="-563473" algn="l" defTabSz="438911">
              <a:lnSpc>
                <a:spcPct val="100000"/>
              </a:lnSpc>
              <a:spcBef>
                <a:spcPts val="1100"/>
              </a:spcBef>
              <a:buSzPct val="40000"/>
              <a:buBlip>
                <a:blip r:embed="rId3"/>
              </a:buBlip>
              <a:defRPr b="1" i="0" sz="4512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b="0"/>
              <a:t>Des </a:t>
            </a:r>
            <a:r>
              <a:t>loisirs partagés</a:t>
            </a:r>
            <a:endParaRPr b="0"/>
          </a:p>
          <a:p>
            <a:pPr lvl="3" marL="2721457" indent="-563473" algn="l" defTabSz="438911">
              <a:lnSpc>
                <a:spcPct val="100000"/>
              </a:lnSpc>
              <a:spcBef>
                <a:spcPts val="1100"/>
              </a:spcBef>
              <a:buSzPct val="40000"/>
              <a:buBlip>
                <a:blip r:embed="rId3"/>
              </a:buBlip>
              <a:defRPr b="1" i="0" sz="4512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b="0"/>
              <a:t>Des </a:t>
            </a:r>
            <a:r>
              <a:t>activités hors écran</a:t>
            </a:r>
          </a:p>
          <a:p>
            <a:pPr algn="l" defTabSz="438911">
              <a:lnSpc>
                <a:spcPct val="100000"/>
              </a:lnSpc>
              <a:spcBef>
                <a:spcPts val="1100"/>
              </a:spcBef>
              <a:defRPr b="1" i="0" sz="4512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b="0"/>
          </a:p>
          <a:p>
            <a:pPr algn="l" defTabSz="438911">
              <a:lnSpc>
                <a:spcPct val="100000"/>
              </a:lnSpc>
              <a:spcBef>
                <a:spcPts val="1100"/>
              </a:spcBef>
              <a:defRPr i="0" sz="4512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Le jeu de société répond à ces attentes en favorisant :</a:t>
            </a:r>
          </a:p>
          <a:p>
            <a:pPr lvl="8" marL="0" indent="0" defTabSz="438911">
              <a:spcBef>
                <a:spcPts val="1100"/>
              </a:spcBef>
              <a:buSzTx/>
              <a:buNone/>
              <a:defRPr sz="2208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lvl="3" marL="2721457" indent="-563473" algn="l" defTabSz="438911">
              <a:lnSpc>
                <a:spcPct val="100000"/>
              </a:lnSpc>
              <a:spcBef>
                <a:spcPts val="1100"/>
              </a:spcBef>
              <a:buSzPct val="40000"/>
              <a:buBlip>
                <a:blip r:embed="rId3"/>
              </a:buBlip>
              <a:defRPr i="0" sz="4512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Le lien social</a:t>
            </a:r>
          </a:p>
          <a:p>
            <a:pPr lvl="3" marL="2721457" indent="-563473" algn="l" defTabSz="438911">
              <a:lnSpc>
                <a:spcPct val="100000"/>
              </a:lnSpc>
              <a:spcBef>
                <a:spcPts val="1100"/>
              </a:spcBef>
              <a:buSzPct val="40000"/>
              <a:buBlip>
                <a:blip r:embed="rId3"/>
              </a:buBlip>
              <a:defRPr i="0" sz="4512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La coopération</a:t>
            </a:r>
          </a:p>
          <a:p>
            <a:pPr lvl="3" marL="2721457" indent="-563473" algn="l" defTabSz="438911">
              <a:lnSpc>
                <a:spcPct val="100000"/>
              </a:lnSpc>
              <a:spcBef>
                <a:spcPts val="1100"/>
              </a:spcBef>
              <a:buSzPct val="40000"/>
              <a:buBlip>
                <a:blip r:embed="rId3"/>
              </a:buBlip>
              <a:defRPr i="0" sz="4512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Le temps partagé.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Analyse du territoire"/>
          <p:cNvSpPr txBox="1"/>
          <p:nvPr/>
        </p:nvSpPr>
        <p:spPr>
          <a:xfrm>
            <a:off x="3299383" y="3991519"/>
            <a:ext cx="16869192" cy="388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7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Analyse du territoire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Cercle"/>
          <p:cNvSpPr/>
          <p:nvPr/>
        </p:nvSpPr>
        <p:spPr>
          <a:xfrm>
            <a:off x="7439473" y="1065808"/>
            <a:ext cx="25457706" cy="25457706"/>
          </a:xfrm>
          <a:prstGeom prst="ellipse">
            <a:avLst/>
          </a:prstGeom>
          <a:blipFill>
            <a:blip r:embed="rId2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448" name="Cercle"/>
          <p:cNvSpPr/>
          <p:nvPr/>
        </p:nvSpPr>
        <p:spPr>
          <a:xfrm>
            <a:off x="11203944" y="4830278"/>
            <a:ext cx="17928765" cy="17928766"/>
          </a:xfrm>
          <a:prstGeom prst="ellipse">
            <a:avLst/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/>
            </a:pPr>
          </a:p>
        </p:txBody>
      </p:sp>
      <p:sp>
        <p:nvSpPr>
          <p:cNvPr id="449" name="Cercle"/>
          <p:cNvSpPr/>
          <p:nvPr/>
        </p:nvSpPr>
        <p:spPr>
          <a:xfrm>
            <a:off x="14419163" y="8294400"/>
            <a:ext cx="11498326" cy="11498326"/>
          </a:xfrm>
          <a:prstGeom prst="ellipse">
            <a:avLst/>
          </a:prstGeom>
          <a:blipFill>
            <a:blip r:embed="rId4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/>
            </a:pPr>
          </a:p>
        </p:txBody>
      </p:sp>
      <p:sp>
        <p:nvSpPr>
          <p:cNvPr id="450" name="ANALYSE DU TERRITOIRE"/>
          <p:cNvSpPr txBox="1"/>
          <p:nvPr>
            <p:ph type="title"/>
          </p:nvPr>
        </p:nvSpPr>
        <p:spPr>
          <a:xfrm>
            <a:off x="845846" y="732297"/>
            <a:ext cx="13767012" cy="1735806"/>
          </a:xfrm>
          <a:prstGeom prst="rect">
            <a:avLst/>
          </a:prstGeom>
        </p:spPr>
        <p:txBody>
          <a:bodyPr/>
          <a:lstStyle>
            <a:lvl1pPr algn="ctr" defTabSz="457200">
              <a:spcBef>
                <a:spcPts val="1400"/>
              </a:spcBef>
              <a:defRPr sz="95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ANALYSE DU TERRITOIRE</a:t>
            </a:r>
          </a:p>
        </p:txBody>
      </p:sp>
      <p:sp>
        <p:nvSpPr>
          <p:cNvPr id="451" name="Fréquentation du Centre-ville"/>
          <p:cNvSpPr txBox="1"/>
          <p:nvPr/>
        </p:nvSpPr>
        <p:spPr>
          <a:xfrm>
            <a:off x="8159898" y="9223481"/>
            <a:ext cx="13122554" cy="2733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defTabSz="457200">
              <a:spcBef>
                <a:spcPts val="0"/>
              </a:spcBef>
              <a:defRPr sz="67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Fréquentation du Centre-ville</a:t>
            </a:r>
          </a:p>
        </p:txBody>
      </p:sp>
      <p:sp>
        <p:nvSpPr>
          <p:cNvPr id="452" name="Dynamique de la Ville"/>
          <p:cNvSpPr txBox="1"/>
          <p:nvPr/>
        </p:nvSpPr>
        <p:spPr>
          <a:xfrm>
            <a:off x="4553365" y="7254820"/>
            <a:ext cx="10388275" cy="1248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defTabSz="457200">
              <a:spcBef>
                <a:spcPts val="0"/>
              </a:spcBef>
              <a:defRPr sz="67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Dynamique de la Ville</a:t>
            </a:r>
          </a:p>
        </p:txBody>
      </p:sp>
      <p:sp>
        <p:nvSpPr>
          <p:cNvPr id="453" name="bassin de population"/>
          <p:cNvSpPr txBox="1"/>
          <p:nvPr/>
        </p:nvSpPr>
        <p:spPr>
          <a:xfrm>
            <a:off x="1628763" y="3251315"/>
            <a:ext cx="19241320" cy="2733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defTabSz="457200">
              <a:spcBef>
                <a:spcPts val="0"/>
              </a:spcBef>
              <a:defRPr sz="67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bassin de population</a:t>
            </a:r>
          </a:p>
        </p:txBody>
      </p:sp>
      <p:sp>
        <p:nvSpPr>
          <p:cNvPr id="454" name="Population de l’agglomération :…"/>
          <p:cNvSpPr txBox="1"/>
          <p:nvPr/>
        </p:nvSpPr>
        <p:spPr>
          <a:xfrm>
            <a:off x="2564696" y="3709171"/>
            <a:ext cx="18080629" cy="9079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397763">
              <a:spcBef>
                <a:spcPts val="1000"/>
              </a:spcBef>
              <a:defRPr b="1" sz="4263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Population de l’agglomération :</a:t>
            </a:r>
          </a:p>
          <a:p>
            <a:pPr marL="397763" indent="-276224" defTabSz="397763">
              <a:spcBef>
                <a:spcPts val="1000"/>
              </a:spcBef>
              <a:buSzPct val="80000"/>
              <a:buFont typeface="Times Roman"/>
              <a:buChar char="•"/>
              <a:defRPr b="1" sz="4263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151 000 habitants</a:t>
            </a:r>
            <a:endParaRPr b="0"/>
          </a:p>
          <a:p>
            <a:pPr defTabSz="397763">
              <a:spcBef>
                <a:spcPts val="1000"/>
              </a:spcBef>
              <a:defRPr b="1" sz="4263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b="0"/>
          </a:p>
          <a:p>
            <a:pPr defTabSz="397763">
              <a:spcBef>
                <a:spcPts val="1000"/>
              </a:spcBef>
              <a:defRPr b="1" sz="4263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Communes proches :</a:t>
            </a:r>
          </a:p>
          <a:p>
            <a:pPr marL="532377" indent="-532377" defTabSz="397763">
              <a:spcBef>
                <a:spcPts val="1000"/>
              </a:spcBef>
              <a:buSzPct val="40000"/>
              <a:buBlip>
                <a:blip r:embed="rId5"/>
              </a:buBlip>
              <a:defRPr sz="4263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Plérin</a:t>
            </a:r>
          </a:p>
          <a:p>
            <a:pPr marL="532377" indent="-532377" defTabSz="397763">
              <a:spcBef>
                <a:spcPts val="1000"/>
              </a:spcBef>
              <a:buSzPct val="40000"/>
              <a:buBlip>
                <a:blip r:embed="rId5"/>
              </a:buBlip>
              <a:defRPr sz="4263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Ploufragan</a:t>
            </a:r>
          </a:p>
          <a:p>
            <a:pPr marL="532377" indent="-532377" defTabSz="397763">
              <a:spcBef>
                <a:spcPts val="1000"/>
              </a:spcBef>
              <a:buSzPct val="40000"/>
              <a:buBlip>
                <a:blip r:embed="rId5"/>
              </a:buBlip>
              <a:defRPr sz="4263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Trégueux</a:t>
            </a:r>
          </a:p>
          <a:p>
            <a:pPr marL="532377" indent="-532377" defTabSz="397763">
              <a:spcBef>
                <a:spcPts val="1000"/>
              </a:spcBef>
              <a:buSzPct val="40000"/>
              <a:buBlip>
                <a:blip r:embed="rId5"/>
              </a:buBlip>
              <a:defRPr sz="4263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Langueux</a:t>
            </a:r>
          </a:p>
          <a:p>
            <a:pPr defTabSz="397763">
              <a:spcBef>
                <a:spcPts val="1000"/>
              </a:spcBef>
              <a:defRPr sz="4263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532377" indent="-532377" defTabSz="397763">
              <a:spcBef>
                <a:spcPts val="1000"/>
              </a:spcBef>
              <a:buSzPct val="80000"/>
              <a:buChar char="➡"/>
              <a:defRPr sz="4263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bassin de vie interconnecté </a:t>
            </a:r>
          </a:p>
          <a:p>
            <a:pPr defTabSz="397763">
              <a:spcBef>
                <a:spcPts val="1000"/>
              </a:spcBef>
              <a:defRPr sz="4263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autour du centre-ville.</a:t>
            </a:r>
          </a:p>
        </p:txBody>
      </p:sp>
      <p:grpSp>
        <p:nvGrpSpPr>
          <p:cNvPr id="457" name="61068d53-760b-4505-8c27-2d1d8bac254c.png"/>
          <p:cNvGrpSpPr/>
          <p:nvPr/>
        </p:nvGrpSpPr>
        <p:grpSpPr>
          <a:xfrm>
            <a:off x="12834318" y="3251316"/>
            <a:ext cx="8768900" cy="7243779"/>
            <a:chOff x="0" y="0"/>
            <a:chExt cx="8768898" cy="7243778"/>
          </a:xfrm>
        </p:grpSpPr>
        <p:pic>
          <p:nvPicPr>
            <p:cNvPr id="456" name="61068d53-760b-4505-8c27-2d1d8bac254c.png" descr="61068d53-760b-4505-8c27-2d1d8bac254c.png"/>
            <p:cNvPicPr>
              <a:picLocks noChangeAspect="1"/>
            </p:cNvPicPr>
            <p:nvPr/>
          </p:nvPicPr>
          <p:blipFill>
            <a:blip r:embed="rId6">
              <a:alphaModFix amt="91103"/>
              <a:extLst/>
            </a:blip>
            <a:srcRect l="598" t="3555" r="598" b="16447"/>
            <a:stretch>
              <a:fillRect/>
            </a:stretch>
          </p:blipFill>
          <p:spPr>
            <a:xfrm>
              <a:off x="177800" y="101600"/>
              <a:ext cx="8413299" cy="681197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55" name="61068d53-760b-4505-8c27-2d1d8bac254c.png" descr="61068d53-760b-4505-8c27-2d1d8bac254c.png"/>
            <p:cNvPicPr>
              <a:picLocks noChangeAspect="0"/>
            </p:cNvPicPr>
            <p:nvPr/>
          </p:nvPicPr>
          <p:blipFill>
            <a:blip r:embed="rId7">
              <a:alphaModFix amt="91103"/>
              <a:extLst/>
            </a:blip>
            <a:stretch>
              <a:fillRect/>
            </a:stretch>
          </p:blipFill>
          <p:spPr>
            <a:xfrm>
              <a:off x="0" y="0"/>
              <a:ext cx="8768899" cy="7243779"/>
            </a:xfrm>
            <a:prstGeom prst="rect">
              <a:avLst/>
            </a:prstGeom>
            <a:effectLst/>
          </p:spPr>
        </p:pic>
      </p:grpSp>
      <p:sp>
        <p:nvSpPr>
          <p:cNvPr id="458" name="44 000 habitants…"/>
          <p:cNvSpPr txBox="1"/>
          <p:nvPr/>
        </p:nvSpPr>
        <p:spPr>
          <a:xfrm>
            <a:off x="2048175" y="4122120"/>
            <a:ext cx="8659777" cy="9079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marL="448055" indent="-311149" defTabSz="448055">
              <a:spcBef>
                <a:spcPts val="1100"/>
              </a:spcBef>
              <a:buSzPct val="80000"/>
              <a:buFont typeface="Times Roman"/>
              <a:buChar char="•"/>
              <a:defRPr b="1" sz="4998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44 000 habitants</a:t>
            </a:r>
            <a:endParaRPr b="0"/>
          </a:p>
          <a:p>
            <a:pPr defTabSz="448055">
              <a:spcBef>
                <a:spcPts val="1100"/>
              </a:spcBef>
              <a:defRPr sz="4998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448055" indent="-311149" defTabSz="448055">
              <a:spcBef>
                <a:spcPts val="1100"/>
              </a:spcBef>
              <a:buSzPct val="80000"/>
              <a:buFont typeface="Times Roman"/>
              <a:buChar char="•"/>
              <a:defRPr sz="4998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Centre administratif, commercial et culturel du territoire</a:t>
            </a:r>
          </a:p>
          <a:p>
            <a:pPr defTabSz="448055">
              <a:spcBef>
                <a:spcPts val="1100"/>
              </a:spcBef>
              <a:defRPr b="1" sz="4998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defTabSz="448055">
              <a:spcBef>
                <a:spcPts val="1100"/>
              </a:spcBef>
              <a:defRPr b="1" sz="4998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Saint-Brieuc constitue le principal pôle d’attractivité du bassin briochin.</a:t>
            </a:r>
          </a:p>
          <a:p>
            <a:pPr defTabSz="448055">
              <a:spcBef>
                <a:spcPts val="1100"/>
              </a:spcBef>
              <a:defRPr sz="4802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</p:txBody>
      </p:sp>
      <p:grpSp>
        <p:nvGrpSpPr>
          <p:cNvPr id="461" name="566f1e9f-d770-4cbf-9811-bdfe32c7b8ed.png"/>
          <p:cNvGrpSpPr/>
          <p:nvPr/>
        </p:nvGrpSpPr>
        <p:grpSpPr>
          <a:xfrm>
            <a:off x="13790656" y="2556861"/>
            <a:ext cx="8070736" cy="10255892"/>
            <a:chOff x="0" y="0"/>
            <a:chExt cx="8070735" cy="10255891"/>
          </a:xfrm>
        </p:grpSpPr>
        <p:pic>
          <p:nvPicPr>
            <p:cNvPr id="460" name="566f1e9f-d770-4cbf-9811-bdfe32c7b8ed.png" descr="566f1e9f-d770-4cbf-9811-bdfe32c7b8ed.png"/>
            <p:cNvPicPr>
              <a:picLocks noChangeAspect="1"/>
            </p:cNvPicPr>
            <p:nvPr/>
          </p:nvPicPr>
          <p:blipFill>
            <a:blip r:embed="rId8">
              <a:extLst/>
            </a:blip>
            <a:srcRect l="25711" t="18153" r="19720" b="12575"/>
            <a:stretch>
              <a:fillRect/>
            </a:stretch>
          </p:blipFill>
          <p:spPr>
            <a:xfrm>
              <a:off x="215900" y="139700"/>
              <a:ext cx="7638936" cy="969709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59" name="566f1e9f-d770-4cbf-9811-bdfe32c7b8ed.png" descr="566f1e9f-d770-4cbf-9811-bdfe32c7b8ed.png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-1" y="0"/>
              <a:ext cx="8070737" cy="10255892"/>
            </a:xfrm>
            <a:prstGeom prst="rect">
              <a:avLst/>
            </a:prstGeom>
            <a:effectLst/>
          </p:spPr>
        </p:pic>
      </p:grpSp>
      <p:grpSp>
        <p:nvGrpSpPr>
          <p:cNvPr id="464" name="c263aea7-c54a-4ce8-ae7f-9ca334f36f66.png"/>
          <p:cNvGrpSpPr/>
          <p:nvPr/>
        </p:nvGrpSpPr>
        <p:grpSpPr>
          <a:xfrm>
            <a:off x="15784962" y="1937984"/>
            <a:ext cx="5232792" cy="5359792"/>
            <a:chOff x="0" y="0"/>
            <a:chExt cx="5232791" cy="5359791"/>
          </a:xfrm>
        </p:grpSpPr>
        <p:pic>
          <p:nvPicPr>
            <p:cNvPr id="463" name="c263aea7-c54a-4ce8-ae7f-9ca334f36f66.png" descr="c263aea7-c54a-4ce8-ae7f-9ca334f36f66.png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15900" y="139700"/>
              <a:ext cx="4800992" cy="480099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62" name="c263aea7-c54a-4ce8-ae7f-9ca334f36f66.png" descr="c263aea7-c54a-4ce8-ae7f-9ca334f36f66.png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0" y="0"/>
              <a:ext cx="5232792" cy="5359792"/>
            </a:xfrm>
            <a:prstGeom prst="rect">
              <a:avLst/>
            </a:prstGeom>
            <a:effectLst/>
          </p:spPr>
        </p:pic>
      </p:grpSp>
      <p:sp>
        <p:nvSpPr>
          <p:cNvPr id="465" name="Activités générant des flux :…"/>
          <p:cNvSpPr txBox="1"/>
          <p:nvPr/>
        </p:nvSpPr>
        <p:spPr>
          <a:xfrm>
            <a:off x="2446752" y="3251315"/>
            <a:ext cx="9736896" cy="9431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457200">
              <a:spcBef>
                <a:spcPts val="1200"/>
              </a:spcBef>
              <a:defRPr b="1" sz="4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Activités générant des flux :</a:t>
            </a:r>
          </a:p>
          <a:p>
            <a:pPr marL="457199" indent="-317499" defTabSz="457200">
              <a:spcBef>
                <a:spcPts val="1200"/>
              </a:spcBef>
              <a:buSzPct val="80000"/>
              <a:buFont typeface="Times Roman"/>
              <a:buChar char="•"/>
              <a:defRPr sz="4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Commerces de proximité</a:t>
            </a:r>
          </a:p>
          <a:p>
            <a:pPr marL="457199" indent="-317499" defTabSz="457200">
              <a:spcBef>
                <a:spcPts val="1200"/>
              </a:spcBef>
              <a:buSzPct val="80000"/>
              <a:buFont typeface="Times Roman"/>
              <a:buChar char="•"/>
              <a:defRPr sz="4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Services administratifs</a:t>
            </a:r>
          </a:p>
          <a:p>
            <a:pPr marL="457199" indent="-317499" defTabSz="457200">
              <a:spcBef>
                <a:spcPts val="1200"/>
              </a:spcBef>
              <a:buSzPct val="80000"/>
              <a:buFont typeface="Times Roman"/>
              <a:buChar char="•"/>
              <a:defRPr sz="4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Equipements culturels</a:t>
            </a:r>
          </a:p>
          <a:p>
            <a:pPr marL="457199" indent="-317499" defTabSz="457200">
              <a:spcBef>
                <a:spcPts val="1200"/>
              </a:spcBef>
              <a:buSzPct val="80000"/>
              <a:buFont typeface="Times Roman"/>
              <a:buChar char="•"/>
              <a:defRPr sz="4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Evénements et marchés</a:t>
            </a:r>
          </a:p>
          <a:p>
            <a:pPr marL="457200" indent="-317500" defTabSz="457200">
              <a:spcBef>
                <a:spcPts val="1200"/>
              </a:spcBef>
              <a:buSzPct val="80000"/>
              <a:buFont typeface="Times Roman"/>
              <a:buChar char="•"/>
              <a:defRPr sz="12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</a:p>
          <a:p>
            <a:pPr defTabSz="457200">
              <a:spcBef>
                <a:spcPts val="1200"/>
              </a:spcBef>
              <a:defRPr b="1" sz="49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Fréquentation plus forte :</a:t>
            </a:r>
          </a:p>
          <a:p>
            <a:pPr marL="457199" indent="-317499" defTabSz="457200">
              <a:spcBef>
                <a:spcPts val="1200"/>
              </a:spcBef>
              <a:buSzPct val="80000"/>
              <a:buFont typeface="Times Roman"/>
              <a:buChar char="•"/>
              <a:defRPr sz="49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mercredi</a:t>
            </a:r>
          </a:p>
          <a:p>
            <a:pPr marL="457199" indent="-317499" defTabSz="457200">
              <a:spcBef>
                <a:spcPts val="1200"/>
              </a:spcBef>
              <a:buSzPct val="80000"/>
              <a:buFont typeface="Times Roman"/>
              <a:buChar char="•"/>
              <a:defRPr sz="49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vendredi</a:t>
            </a:r>
          </a:p>
          <a:p>
            <a:pPr marL="457199" indent="-317499" defTabSz="457200">
              <a:spcBef>
                <a:spcPts val="1200"/>
              </a:spcBef>
              <a:buSzPct val="80000"/>
              <a:buFont typeface="Times Roman"/>
              <a:buChar char="•"/>
              <a:defRPr sz="49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samedi</a:t>
            </a:r>
          </a:p>
          <a:p>
            <a:pPr marL="457200" indent="-457200" defTabSz="457200">
              <a:spcBef>
                <a:spcPts val="1200"/>
              </a:spcBef>
              <a:tabLst>
                <a:tab pos="139700" algn="l"/>
                <a:tab pos="457200" algn="l"/>
              </a:tabLst>
              <a:defRPr sz="12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mph" nodeType="clickEffect" presetSubtype="0" presetID="6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50"/>
                                        </p:tgtEl>
                                      </p:cBhvr>
                                      <p:by x="61683" y="61683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path" nodeType="with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17387 -0.068919" origin="layout" pathEditMode="relative">
                                      <p:cBhvr>
                                        <p:cTn id="9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path" nodeType="withEffect" presetSubtype="0" presetID="-1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128994 -0.220012" origin="layout" pathEditMode="relative">
                                      <p:cBhvr>
                                        <p:cTn id="12" dur="1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mph" nodeType="withEffect" presetSubtype="0" presetID="6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fill="hold"/>
                                        <p:tgtEl>
                                          <p:spTgt spid="453"/>
                                        </p:tgtEl>
                                      </p:cBhvr>
                                      <p:by x="139193" y="139193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mph" nodeType="withEffect" presetSubtype="0" presetID="6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4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path" nodeType="withEffect" presetSubtype="0" presetID="-1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72729 0.000000" origin="layout" pathEditMode="relative">
                                      <p:cBhvr>
                                        <p:cTn id="21" dur="1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path" nodeType="withEffect" presetSubtype="0" presetID="-1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169824 0.000000" origin="layout" pathEditMode="relative">
                                      <p:cBhvr>
                                        <p:cTn id="24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mph" nodeType="withEffect" presetSubtype="0" presetID="6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1000" fill="hold"/>
                                        <p:tgtEl>
                                          <p:spTgt spid="448"/>
                                        </p:tgtEl>
                                      </p:cBhvr>
                                      <p:by x="45916" y="45916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mph" nodeType="withEffect" presetSubtype="0" presetID="6" grpId="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449"/>
                                        </p:tgtEl>
                                      </p:cBhvr>
                                      <p:by x="42241" y="42241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path" nodeType="withEffect" presetSubtype="0" presetID="-1" grpId="1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176081 0.000000" origin="layout" pathEditMode="relative">
                                      <p:cBhvr>
                                        <p:cTn id="33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path" nodeType="withEffect" presetSubtype="0" presetID="-1" grpId="1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410776 0.283545" origin="layout" pathEditMode="relative">
                                      <p:cBhvr>
                                        <p:cTn id="36" dur="10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mph" nodeType="withEffect" presetSubtype="0" presetID="6" grpId="1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1000" fill="hold"/>
                                        <p:tgtEl>
                                          <p:spTgt spid="452"/>
                                        </p:tgtEl>
                                      </p:cBhvr>
                                      <p:by x="71473" y="71473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path" nodeType="withEffect" presetSubtype="0" presetID="-1" grpId="1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223390 0.143059" origin="layout" pathEditMode="relative">
                                      <p:cBhvr>
                                        <p:cTn id="42" dur="1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mph" nodeType="withEffect" presetSubtype="0" presetID="6" grpId="1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1000" fill="hold"/>
                                        <p:tgtEl>
                                          <p:spTgt spid="451"/>
                                        </p:tgtEl>
                                      </p:cBhvr>
                                      <p:by x="50168" y="50168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Class="entr" nodeType="after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Class="entr" nodeType="after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path" nodeType="clickEffect" presetSubtype="0" presetID="-1" grpId="1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410776 0.283545 L -0.054823 -0.439518" origin="layout" pathEditMode="relative">
                                      <p:cBhvr>
                                        <p:cTn id="55" dur="10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mph" nodeType="withEffect" presetSubtype="0" presetID="6" grpId="1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1000" fill="hold"/>
                                        <p:tgtEl>
                                          <p:spTgt spid="452"/>
                                        </p:tgtEl>
                                      </p:cBhvr>
                                      <p:by x="199081" y="199081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Class="exit" nodeType="after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Class="exit" nodeType="afterEffect" presetSubtype="0" presetID="1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Class="exit" nodeType="afterEffect" presetSubtype="0" presetID="1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path" nodeType="afterEffect" presetSubtype="0" presetID="-1" grpId="2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169824 0.000000 L 0.003111 -0.013832" origin="layout" pathEditMode="relative">
                                      <p:cBhvr>
                                        <p:cTn id="70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Class="emph" nodeType="withEffect" presetSubtype="0" presetID="6" grpId="2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" dur="1000" fill="hold"/>
                                        <p:tgtEl>
                                          <p:spTgt spid="448"/>
                                        </p:tgtEl>
                                      </p:cBhvr>
                                      <p:by x="443624" y="443624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Class="entr" nodeType="afterEffect" presetSubtype="0" presetID="1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Class="entr" nodeType="afterEffect" presetSubtype="0" presetID="1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Class="exit" nodeType="clickEffect" presetSubtype="0" presetID="1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Class="path" nodeType="afterEffect" presetSubtype="0" presetID="-1" grpId="2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223390 0.143059 L -0.186536 -0.640613" origin="layout" pathEditMode="relative">
                                      <p:cBhvr>
                                        <p:cTn id="86" dur="1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Class="emph" nodeType="withEffect" presetSubtype="0" presetID="6" grpId="2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9" dur="1000" fill="hold"/>
                                        <p:tgtEl>
                                          <p:spTgt spid="451"/>
                                        </p:tgtEl>
                                      </p:cBhvr>
                                      <p:by x="276444" y="276444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Class="path" nodeType="withEffect" presetSubtype="0" presetID="-1" grpId="2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176081 0.000000 L 0.005384 -0.002199" origin="layout" pathEditMode="relative">
                                      <p:cBhvr>
                                        <p:cTn id="92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Class="emph" nodeType="withEffect" presetSubtype="0" presetID="6" grpId="3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5" dur="1000" fill="hold"/>
                                        <p:tgtEl>
                                          <p:spTgt spid="449"/>
                                        </p:tgtEl>
                                      </p:cBhvr>
                                      <p:by x="635982" y="635982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Class="exit" nodeType="afterEffect" presetSubtype="0" presetID="1" grpId="3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Class="exit" nodeType="afterEffect" presetSubtype="0" presetID="1" grpId="3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Class="entr" nodeType="afterEffect" presetSubtype="0" presetID="1" grpId="33" fill="hold">
                                  <p:stCondLst>
                                    <p:cond delay="9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4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900"/>
                            </p:stCondLst>
                            <p:childTnLst>
                              <p:par>
                                <p:cTn id="106" presetClass="entr" nodeType="afterEffect" presetSubtype="0" presetID="1" grpId="3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7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48" grpId="23"/>
      <p:bldP build="whole" bldLvl="1" animBg="1" rev="0" advAuto="0" spid="450" grpId="1"/>
      <p:bldP build="whole" bldLvl="1" animBg="1" rev="0" advAuto="0" spid="458" grpId="24"/>
      <p:bldP build="whole" bldLvl="1" animBg="1" rev="0" advAuto="0" spid="464" grpId="25"/>
      <p:bldP build="whole" bldLvl="1" animBg="1" rev="0" advAuto="0" spid="454" grpId="15"/>
      <p:bldP build="whole" bldLvl="1" animBg="1" rev="0" advAuto="0" spid="465" grpId="33"/>
      <p:bldP build="whole" bldLvl="1" animBg="1" rev="0" advAuto="0" spid="453" grpId="4"/>
      <p:bldP build="whole" bldLvl="1" animBg="1" rev="0" advAuto="0" spid="447" grpId="5"/>
      <p:bldP build="whole" bldLvl="1" animBg="1" rev="0" advAuto="0" spid="458" grpId="31"/>
      <p:bldP build="whole" bldLvl="1" animBg="1" rev="0" advAuto="0" spid="449" grpId="30"/>
      <p:bldP build="whole" bldLvl="1" animBg="1" rev="0" advAuto="0" spid="451" grpId="14"/>
      <p:bldP build="whole" bldLvl="1" animBg="1" rev="0" advAuto="0" spid="454" grpId="20"/>
      <p:bldP build="whole" bldLvl="1" animBg="1" rev="0" advAuto="0" spid="464" grpId="32"/>
      <p:bldP build="whole" bldLvl="1" animBg="1" rev="0" advAuto="0" spid="452" grpId="12"/>
      <p:bldP build="whole" bldLvl="1" animBg="1" rev="0" advAuto="0" spid="452" grpId="18"/>
      <p:bldP build="whole" bldLvl="1" animBg="1" rev="0" advAuto="0" spid="453" grpId="19"/>
      <p:bldP build="whole" bldLvl="1" animBg="1" rev="0" advAuto="0" spid="461" grpId="34"/>
      <p:bldP build="whole" bldLvl="1" animBg="1" rev="0" advAuto="0" spid="448" grpId="8"/>
      <p:bldP build="whole" bldLvl="1" animBg="1" rev="0" advAuto="0" spid="451" grpId="28"/>
      <p:bldP build="whole" bldLvl="1" animBg="1" rev="0" advAuto="0" spid="452" grpId="26"/>
      <p:bldP build="whole" bldLvl="1" animBg="1" rev="0" advAuto="0" spid="457" grpId="16"/>
      <p:bldP build="whole" bldLvl="1" animBg="1" rev="0" advAuto="0" spid="449" grpId="9"/>
      <p:bldP build="whole" bldLvl="1" animBg="1" rev="0" advAuto="0" spid="457" grpId="2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Analyse de la demande"/>
          <p:cNvSpPr txBox="1"/>
          <p:nvPr/>
        </p:nvSpPr>
        <p:spPr>
          <a:xfrm>
            <a:off x="4213355" y="4838699"/>
            <a:ext cx="15957290" cy="403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32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Analyse de la demande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Gros plan sur deux expressos servis depuis une machine à expresso" descr="Gros plan sur deux expressos servis depuis une machine à expresso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4947900" y="736600"/>
            <a:ext cx="8724900" cy="12551624"/>
          </a:xfrm>
          <a:prstGeom prst="rect">
            <a:avLst/>
          </a:prstGeom>
        </p:spPr>
      </p:pic>
      <p:sp>
        <p:nvSpPr>
          <p:cNvPr id="470" name="Analyse de la demande"/>
          <p:cNvSpPr txBox="1"/>
          <p:nvPr>
            <p:ph type="body" sz="quarter" idx="1"/>
          </p:nvPr>
        </p:nvSpPr>
        <p:spPr>
          <a:xfrm>
            <a:off x="1246548" y="934257"/>
            <a:ext cx="10813227" cy="1313193"/>
          </a:xfrm>
          <a:prstGeom prst="rect">
            <a:avLst/>
          </a:prstGeom>
        </p:spPr>
        <p:txBody>
          <a:bodyPr/>
          <a:lstStyle>
            <a:lvl1pPr algn="l" defTabSz="457200">
              <a:lnSpc>
                <a:spcPct val="100000"/>
              </a:lnSpc>
              <a:defRPr i="0" sz="71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Analyse de la demande</a:t>
            </a:r>
          </a:p>
        </p:txBody>
      </p:sp>
      <p:grpSp>
        <p:nvGrpSpPr>
          <p:cNvPr id="473" name="Gros plan sur deux expressos servis depuis une machine à expresso"/>
          <p:cNvGrpSpPr/>
          <p:nvPr/>
        </p:nvGrpSpPr>
        <p:grpSpPr>
          <a:xfrm>
            <a:off x="13570729" y="736600"/>
            <a:ext cx="8724901" cy="12551624"/>
            <a:chOff x="0" y="0"/>
            <a:chExt cx="8724900" cy="12551623"/>
          </a:xfrm>
        </p:grpSpPr>
        <p:pic>
          <p:nvPicPr>
            <p:cNvPr id="472" name="Gros plan sur deux expressos servis depuis une machine à expresso" descr="Gros plan sur deux expressos servis depuis une machine à expresso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0" r="0" b="3591"/>
            <a:stretch>
              <a:fillRect/>
            </a:stretch>
          </p:blipFill>
          <p:spPr>
            <a:xfrm>
              <a:off x="215900" y="139700"/>
              <a:ext cx="8293100" cy="1199282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71" name="Gros plan sur deux expressos servis depuis une machine à expresso" descr="Gros plan sur deux expressos servis depuis une machine à expresso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8724900" cy="12551624"/>
            </a:xfrm>
            <a:prstGeom prst="rect">
              <a:avLst/>
            </a:prstGeom>
            <a:effectLst/>
          </p:spPr>
        </p:pic>
      </p:grpSp>
      <p:grpSp>
        <p:nvGrpSpPr>
          <p:cNvPr id="476" name="Gros plan sur deux expressos servis depuis une machine à expresso"/>
          <p:cNvGrpSpPr/>
          <p:nvPr/>
        </p:nvGrpSpPr>
        <p:grpSpPr>
          <a:xfrm>
            <a:off x="12138863" y="721888"/>
            <a:ext cx="8724901" cy="12551624"/>
            <a:chOff x="0" y="0"/>
            <a:chExt cx="8724900" cy="12551623"/>
          </a:xfrm>
        </p:grpSpPr>
        <p:pic>
          <p:nvPicPr>
            <p:cNvPr id="475" name="Gros plan sur deux expressos servis depuis une machine à expresso" descr="Gros plan sur deux expressos servis depuis une machine à expresso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0" t="0" r="0" b="3591"/>
            <a:stretch>
              <a:fillRect/>
            </a:stretch>
          </p:blipFill>
          <p:spPr>
            <a:xfrm>
              <a:off x="215900" y="139700"/>
              <a:ext cx="8293100" cy="1199282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74" name="Gros plan sur deux expressos servis depuis une machine à expresso" descr="Gros plan sur deux expressos servis depuis une machine à expresso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8724900" cy="12551624"/>
            </a:xfrm>
            <a:prstGeom prst="rect">
              <a:avLst/>
            </a:prstGeom>
            <a:effectLst/>
          </p:spPr>
        </p:pic>
      </p:grpSp>
      <p:sp>
        <p:nvSpPr>
          <p:cNvPr id="477" name="Familles avec enfants"/>
          <p:cNvSpPr txBox="1"/>
          <p:nvPr/>
        </p:nvSpPr>
        <p:spPr>
          <a:xfrm>
            <a:off x="2363672" y="2483381"/>
            <a:ext cx="8578979" cy="13131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defTabSz="457200">
              <a:spcBef>
                <a:spcPts val="0"/>
              </a:spcBef>
              <a:defRPr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Familles avec enfants</a:t>
            </a:r>
          </a:p>
        </p:txBody>
      </p:sp>
      <p:sp>
        <p:nvSpPr>
          <p:cNvPr id="478" name="Des activités conviviales et accessibles…"/>
          <p:cNvSpPr txBox="1"/>
          <p:nvPr/>
        </p:nvSpPr>
        <p:spPr>
          <a:xfrm>
            <a:off x="1570564" y="4278641"/>
            <a:ext cx="9428494" cy="7970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140868" indent="-140868" defTabSz="429768">
              <a:spcBef>
                <a:spcPts val="1100"/>
              </a:spcBef>
              <a:buSzPct val="40000"/>
              <a:buBlip>
                <a:blip r:embed="rId6"/>
              </a:buBlip>
              <a:defRPr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Des activités conviviales et accessibles</a:t>
            </a:r>
          </a:p>
          <a:p>
            <a:pPr defTabSz="429768">
              <a:spcBef>
                <a:spcPts val="1100"/>
              </a:spcBef>
              <a:defRPr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140868" indent="-140868" defTabSz="429768">
              <a:spcBef>
                <a:spcPts val="1100"/>
              </a:spcBef>
              <a:buSzPct val="40000"/>
              <a:buBlip>
                <a:blip r:embed="rId6"/>
              </a:buBlip>
              <a:defRPr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Des lieux adaptés aux enfants</a:t>
            </a:r>
          </a:p>
          <a:p>
            <a:pPr defTabSz="429768">
              <a:spcBef>
                <a:spcPts val="1100"/>
              </a:spcBef>
              <a:defRPr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140868" indent="-140868" defTabSz="429768">
              <a:spcBef>
                <a:spcPts val="1100"/>
              </a:spcBef>
              <a:buSzPct val="40000"/>
              <a:buBlip>
                <a:blip r:embed="rId6"/>
              </a:buBlip>
              <a:defRPr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Un cadre rassurant pour les familles</a:t>
            </a:r>
          </a:p>
          <a:p>
            <a:pPr defTabSz="429768">
              <a:spcBef>
                <a:spcPts val="1100"/>
              </a:spcBef>
              <a:defRPr b="1"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b="0"/>
          </a:p>
          <a:p>
            <a:pPr marL="140868" indent="-140868" defTabSz="429768">
              <a:spcBef>
                <a:spcPts val="1100"/>
              </a:spcBef>
              <a:buSzPct val="40000"/>
              <a:buBlip>
                <a:blip r:embed="rId6"/>
              </a:buBlip>
              <a:defRPr sz="47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Des moments de partage intergénérationnels</a:t>
            </a:r>
          </a:p>
        </p:txBody>
      </p:sp>
      <p:sp>
        <p:nvSpPr>
          <p:cNvPr id="479" name="Adolescents"/>
          <p:cNvSpPr txBox="1"/>
          <p:nvPr/>
        </p:nvSpPr>
        <p:spPr>
          <a:xfrm>
            <a:off x="3673410" y="2975654"/>
            <a:ext cx="8578980" cy="13131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defTabSz="457200">
              <a:spcBef>
                <a:spcPts val="0"/>
              </a:spcBef>
              <a:defRPr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Adolescents</a:t>
            </a:r>
          </a:p>
        </p:txBody>
      </p:sp>
      <p:sp>
        <p:nvSpPr>
          <p:cNvPr id="480" name="Besoin d’espaces encadrés en ville…"/>
          <p:cNvSpPr txBox="1"/>
          <p:nvPr/>
        </p:nvSpPr>
        <p:spPr>
          <a:xfrm>
            <a:off x="2609809" y="5017052"/>
            <a:ext cx="9428493" cy="7970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686858" indent="-686858" defTabSz="457200">
              <a:spcBef>
                <a:spcPts val="1200"/>
              </a:spcBef>
              <a:buSzPct val="40000"/>
              <a:buBlip>
                <a:blip r:embed="rId6"/>
              </a:buBlip>
              <a:defRPr sz="4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Besoin d’espaces encadrés en ville</a:t>
            </a:r>
          </a:p>
          <a:p>
            <a:pPr defTabSz="457200">
              <a:spcBef>
                <a:spcPts val="1200"/>
              </a:spcBef>
              <a:defRPr sz="4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686858" indent="-686858" defTabSz="457200">
              <a:spcBef>
                <a:spcPts val="1200"/>
              </a:spcBef>
              <a:buSzPct val="40000"/>
              <a:buBlip>
                <a:blip r:embed="rId6"/>
              </a:buBlip>
              <a:defRPr sz="4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Jeux coopératifs et pédagogique </a:t>
            </a:r>
          </a:p>
          <a:p>
            <a:pPr defTabSz="457200">
              <a:spcBef>
                <a:spcPts val="1200"/>
              </a:spcBef>
              <a:defRPr sz="4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686858" indent="-686858" defTabSz="457200">
              <a:spcBef>
                <a:spcPts val="1200"/>
              </a:spcBef>
              <a:buSzPct val="40000"/>
              <a:buBlip>
                <a:blip r:embed="rId6"/>
              </a:buBlip>
              <a:defRPr sz="4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Activité sociale</a:t>
            </a:r>
          </a:p>
          <a:p>
            <a:pPr defTabSz="457200">
              <a:spcBef>
                <a:spcPts val="1200"/>
              </a:spcBef>
              <a:defRPr sz="4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686858" indent="-686858" defTabSz="457200">
              <a:spcBef>
                <a:spcPts val="0"/>
              </a:spcBef>
              <a:buSzPct val="40000"/>
              <a:buBlip>
                <a:blip r:embed="rId6"/>
              </a:buBlip>
              <a:defRPr sz="4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Alternative aux écrans</a:t>
            </a:r>
          </a:p>
        </p:txBody>
      </p:sp>
      <p:sp>
        <p:nvSpPr>
          <p:cNvPr id="481" name="Adultes et le jeu"/>
          <p:cNvSpPr txBox="1"/>
          <p:nvPr/>
        </p:nvSpPr>
        <p:spPr>
          <a:xfrm>
            <a:off x="5441322" y="3085048"/>
            <a:ext cx="8578980" cy="13131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defTabSz="457200">
              <a:spcBef>
                <a:spcPts val="0"/>
              </a:spcBef>
              <a:defRPr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Adultes et le jeu</a:t>
            </a:r>
          </a:p>
        </p:txBody>
      </p:sp>
      <p:sp>
        <p:nvSpPr>
          <p:cNvPr id="482" name="55 % des adultes jouent au moins 1 fois par mois…"/>
          <p:cNvSpPr txBox="1"/>
          <p:nvPr/>
        </p:nvSpPr>
        <p:spPr>
          <a:xfrm>
            <a:off x="4014412" y="5017052"/>
            <a:ext cx="9428494" cy="7970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149859" indent="-149859" defTabSz="457200">
              <a:spcBef>
                <a:spcPts val="1200"/>
              </a:spcBef>
              <a:buSzPct val="40000"/>
              <a:buBlip>
                <a:blip r:embed="rId6"/>
              </a:buBlip>
              <a:defRPr sz="5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55 % des adultes jouent au moins 1 fois par mois</a:t>
            </a:r>
            <a:br/>
          </a:p>
          <a:p>
            <a:pPr marL="149859" indent="-149859" defTabSz="457200">
              <a:spcBef>
                <a:spcPts val="1200"/>
              </a:spcBef>
              <a:buSzPct val="40000"/>
              <a:buBlip>
                <a:blip r:embed="rId6"/>
              </a:buBlip>
              <a:defRPr sz="5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Activité conviviale entre amis ou en couple</a:t>
            </a:r>
          </a:p>
          <a:p>
            <a:pPr defTabSz="457200">
              <a:spcBef>
                <a:spcPts val="1200"/>
              </a:spcBef>
              <a:defRPr sz="5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149859" indent="-149859" defTabSz="457200">
              <a:spcBef>
                <a:spcPts val="1200"/>
              </a:spcBef>
              <a:buSzPct val="40000"/>
              <a:buBlip>
                <a:blip r:embed="rId6"/>
              </a:buBlip>
              <a:defRPr sz="5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Fréquentation en journée et soirée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xit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Class="exit" nodeType="afterEffect" presetSubtype="8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Class="entr" nodeType="after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2" dur="10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6" dur="10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xit" nodeType="clickEffect" presetSubtype="8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Class="exit" nodeType="afterEffect" presetSubtype="8" presetID="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Class="exit" nodeType="afterEffect" presetSubtype="8" presetID="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Class="entr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6" dur="10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Class="entr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0" dur="10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80" grpId="7"/>
      <p:bldP build="whole" bldLvl="1" animBg="1" rev="0" advAuto="0" spid="479" grpId="4"/>
      <p:bldP build="whole" bldLvl="1" animBg="1" rev="0" advAuto="0" spid="479" grpId="6"/>
      <p:bldP build="whole" bldLvl="1" animBg="1" rev="0" advAuto="0" spid="477" grpId="1"/>
      <p:bldP build="whole" bldLvl="1" animBg="1" rev="0" advAuto="0" spid="478" grpId="2"/>
      <p:bldP build="whole" bldLvl="1" animBg="1" rev="0" advAuto="0" spid="473" grpId="8"/>
      <p:bldP build="whole" bldLvl="1" animBg="1" rev="0" advAuto="0" spid="481" grpId="9"/>
      <p:bldP build="whole" bldLvl="1" animBg="1" rev="0" advAuto="0" spid="482" grpId="10"/>
      <p:bldP build="whole" bldLvl="1" animBg="1" rev="0" advAuto="0" spid="480" grpId="5"/>
      <p:bldP build="whole" bldLvl="1" animBg="1" rev="0" advAuto="0" spid="476" grpId="3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Analyse de l’offre…"/>
          <p:cNvSpPr txBox="1"/>
          <p:nvPr/>
        </p:nvSpPr>
        <p:spPr>
          <a:xfrm>
            <a:off x="3848556" y="3731804"/>
            <a:ext cx="16686887" cy="4405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spcBef>
                <a:spcPts val="1400"/>
              </a:spcBef>
              <a:defRPr sz="138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Analyse de l’offre </a:t>
            </a:r>
          </a:p>
          <a:p>
            <a:pPr algn="ctr" defTabSz="457200">
              <a:spcBef>
                <a:spcPts val="1400"/>
              </a:spcBef>
              <a:defRPr sz="138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concurrentielle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Gros plan sur des grains de café torréfiés sur un canevas blanc" descr="Gros plan sur des grains de café torréfiés sur un canevas blanc">
            <a:hlinkClick r:id="rId2" invalidUrl="" action="ppaction://hlinksldjump" tgtFrame="" tooltip="" history="1" highlightClick="0" endSnd="0"/>
          </p:cNvPr>
          <p:cNvPicPr>
            <a:picLocks noChangeAspect="1"/>
          </p:cNvPicPr>
          <p:nvPr>
            <p:ph type="pic" idx="21"/>
          </p:nvPr>
        </p:nvPicPr>
        <p:blipFill>
          <a:blip r:embed="rId3">
            <a:extLst/>
          </a:blip>
          <a:srcRect l="0" t="23496" r="0" b="37452"/>
          <a:stretch>
            <a:fillRect/>
          </a:stretch>
        </p:blipFill>
        <p:spPr>
          <a:xfrm>
            <a:off x="12820956" y="6870700"/>
            <a:ext cx="10190190" cy="5969000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487" name="Gros plan sur un latte artistique dans une tasse blanche" descr="Gros plan sur un latte artistique dans une tasse blanche">
            <a:hlinkClick r:id="rId4" invalidUrl="" action="ppaction://hlinksldjump" tgtFrame="" tooltip="" history="1" highlightClick="0" endSnd="0"/>
          </p:cNvPr>
          <p:cNvPicPr>
            <a:picLocks noChangeAspect="1"/>
          </p:cNvPicPr>
          <p:nvPr>
            <p:ph type="pic" idx="22"/>
          </p:nvPr>
        </p:nvPicPr>
        <p:blipFill>
          <a:blip r:embed="rId5">
            <a:extLst/>
          </a:blip>
          <a:srcRect l="0" t="26488" r="0" b="34377"/>
          <a:stretch>
            <a:fillRect/>
          </a:stretch>
        </p:blipFill>
        <p:spPr>
          <a:xfrm>
            <a:off x="12835457" y="876498"/>
            <a:ext cx="10168486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488" name="Gros plan sur des grains de café torréfiés sur un canevas blanc" descr="Gros plan sur des grains de café torréfiés sur un canevas blanc">
            <a:hlinkClick r:id="rId6" invalidUrl="" action="ppaction://hlinksldjump" tgtFrame="" tooltip="" history="1" highlightClick="0" endSnd="0"/>
          </p:cNvPr>
          <p:cNvPicPr>
            <a:picLocks noChangeAspect="1"/>
          </p:cNvPicPr>
          <p:nvPr/>
        </p:nvPicPr>
        <p:blipFill>
          <a:blip r:embed="rId7">
            <a:extLst/>
          </a:blip>
          <a:srcRect l="0" t="26066" r="0" b="35276"/>
          <a:stretch>
            <a:fillRect/>
          </a:stretch>
        </p:blipFill>
        <p:spPr>
          <a:xfrm>
            <a:off x="1628544" y="6870600"/>
            <a:ext cx="10293819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489" name="Gros plan sur un latte artistique dans une tasse blanche" descr="Gros plan sur un latte artistique dans une tasse blanche">
            <a:hlinkClick r:id="rId8" invalidUrl="" action="ppaction://hlinksldjump" tgtFrame="" tooltip="" history="1" highlightClick="0" endSnd="0"/>
          </p:cNvPr>
          <p:cNvPicPr>
            <a:picLocks noChangeAspect="1"/>
          </p:cNvPicPr>
          <p:nvPr/>
        </p:nvPicPr>
        <p:blipFill>
          <a:blip r:embed="rId9">
            <a:extLst/>
          </a:blip>
          <a:srcRect l="0" t="24921" r="0" b="36369"/>
          <a:stretch>
            <a:fillRect/>
          </a:stretch>
        </p:blipFill>
        <p:spPr>
          <a:xfrm>
            <a:off x="1635409" y="889000"/>
            <a:ext cx="10280089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Rectangle"/>
          <p:cNvSpPr/>
          <p:nvPr/>
        </p:nvSpPr>
        <p:spPr>
          <a:xfrm>
            <a:off x="1273950" y="6879364"/>
            <a:ext cx="11003008" cy="5951672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492" name="Rectangle"/>
          <p:cNvSpPr/>
          <p:nvPr/>
        </p:nvSpPr>
        <p:spPr>
          <a:xfrm>
            <a:off x="12414546" y="6879364"/>
            <a:ext cx="11003008" cy="5951672"/>
          </a:xfrm>
          <a:prstGeom prst="rect">
            <a:avLst/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pic>
        <p:nvPicPr>
          <p:cNvPr id="493" name="Gros plan sur des grains de café torréfiés sur un canevas blanc" descr="Gros plan sur des grains de café torréfiés sur un canevas blanc"/>
          <p:cNvPicPr>
            <a:picLocks noChangeAspect="1"/>
          </p:cNvPicPr>
          <p:nvPr>
            <p:ph type="pic" idx="21"/>
          </p:nvPr>
        </p:nvPicPr>
        <p:blipFill>
          <a:blip r:embed="rId4">
            <a:extLst/>
          </a:blip>
          <a:srcRect l="0" t="23054" r="0" b="38031"/>
          <a:stretch>
            <a:fillRect/>
          </a:stretch>
        </p:blipFill>
        <p:spPr>
          <a:xfrm>
            <a:off x="12803167" y="6870700"/>
            <a:ext cx="10225767" cy="5969000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494" name="Gros plan sur un latte artistique dans une tasse blanche" descr="Gros plan sur un latte artistique dans une tasse blanche"/>
          <p:cNvPicPr>
            <a:picLocks noChangeAspect="0"/>
          </p:cNvPicPr>
          <p:nvPr>
            <p:ph type="pic" idx="22"/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2382499" y="863798"/>
            <a:ext cx="11074401" cy="5994401"/>
          </a:xfrm>
          <a:prstGeom prst="rect">
            <a:avLst/>
          </a:prstGeom>
        </p:spPr>
      </p:pic>
      <p:pic>
        <p:nvPicPr>
          <p:cNvPr id="495" name="Gros plan sur des grains de café torréfiés sur un canevas blanc" descr="Gros plan sur des grains de café torréfiés sur un canevas blanc"/>
          <p:cNvPicPr>
            <a:picLocks noChangeAspect="1"/>
          </p:cNvPicPr>
          <p:nvPr/>
        </p:nvPicPr>
        <p:blipFill>
          <a:blip r:embed="rId6">
            <a:extLst/>
          </a:blip>
          <a:srcRect l="0" t="26124" r="0" b="35595"/>
          <a:stretch>
            <a:fillRect/>
          </a:stretch>
        </p:blipFill>
        <p:spPr>
          <a:xfrm>
            <a:off x="1577750" y="6870600"/>
            <a:ext cx="10395408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496" name="Gros plan sur un latte artistique dans une tasse blanche" descr="Gros plan sur un latte artistique dans une tasse blanche"/>
          <p:cNvPicPr>
            <a:picLocks noChangeAspect="1"/>
          </p:cNvPicPr>
          <p:nvPr/>
        </p:nvPicPr>
        <p:blipFill>
          <a:blip r:embed="rId7">
            <a:extLst/>
          </a:blip>
          <a:srcRect l="0" t="24631" r="0" b="36952"/>
          <a:stretch>
            <a:fillRect/>
          </a:stretch>
        </p:blipFill>
        <p:spPr>
          <a:xfrm>
            <a:off x="1599881" y="876399"/>
            <a:ext cx="10358445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sp>
        <p:nvSpPr>
          <p:cNvPr id="497" name="Cafés et bars traditionnels"/>
          <p:cNvSpPr txBox="1"/>
          <p:nvPr/>
        </p:nvSpPr>
        <p:spPr>
          <a:xfrm>
            <a:off x="11223631" y="912042"/>
            <a:ext cx="12139572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spcBef>
                <a:spcPts val="0"/>
              </a:spcBef>
              <a:defRPr b="1" sz="7500" u="sng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Cafés et bars traditionnels</a:t>
            </a:r>
          </a:p>
        </p:txBody>
      </p:sp>
      <p:sp>
        <p:nvSpPr>
          <p:cNvPr id="498" name="Exemples dans le centre-ville :…"/>
          <p:cNvSpPr txBox="1"/>
          <p:nvPr/>
        </p:nvSpPr>
        <p:spPr>
          <a:xfrm>
            <a:off x="12826686" y="1890814"/>
            <a:ext cx="10178729" cy="4368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57200">
              <a:spcBef>
                <a:spcPts val="1400"/>
              </a:spcBef>
              <a:defRPr b="1" sz="49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defTabSz="457200">
              <a:spcBef>
                <a:spcPts val="1200"/>
              </a:spcBef>
              <a:defRPr b="1" sz="49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Exemples dans le centre-ville :</a:t>
            </a:r>
          </a:p>
          <a:p>
            <a:pPr marL="149859" indent="-149859" defTabSz="457200">
              <a:spcBef>
                <a:spcPts val="1200"/>
              </a:spcBef>
              <a:buSzPct val="40000"/>
              <a:buBlip>
                <a:blip r:embed="rId8"/>
              </a:buBlip>
              <a:defRPr sz="49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Bars et cafés traditionnels</a:t>
            </a:r>
          </a:p>
          <a:p>
            <a:pPr marL="149859" indent="-149859" defTabSz="457200">
              <a:spcBef>
                <a:spcPts val="1200"/>
              </a:spcBef>
              <a:buSzPct val="40000"/>
              <a:buBlip>
                <a:blip r:embed="rId8"/>
              </a:buBlip>
              <a:defRPr sz="49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Etablissements de soirée</a:t>
            </a:r>
          </a:p>
          <a:p>
            <a:pPr marL="149859" indent="-149859" defTabSz="457200">
              <a:spcBef>
                <a:spcPts val="1200"/>
              </a:spcBef>
              <a:buSzPct val="40000"/>
              <a:buBlip>
                <a:blip r:embed="rId8"/>
              </a:buBlip>
              <a:defRPr sz="49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Terrasses fréquentées</a:t>
            </a:r>
          </a:p>
        </p:txBody>
      </p:sp>
      <p:sp>
        <p:nvSpPr>
          <p:cNvPr id="499" name="Caractéristiques…"/>
          <p:cNvSpPr txBox="1"/>
          <p:nvPr/>
        </p:nvSpPr>
        <p:spPr>
          <a:xfrm>
            <a:off x="1686090" y="6475358"/>
            <a:ext cx="10178728" cy="5079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57200">
              <a:spcBef>
                <a:spcPts val="1400"/>
              </a:spcBef>
              <a:defRPr b="1" sz="61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defTabSz="457200">
              <a:spcBef>
                <a:spcPts val="1400"/>
              </a:spcBef>
              <a:defRPr b="1"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Caractéristiques</a:t>
            </a:r>
          </a:p>
          <a:p>
            <a:pPr marL="761788" indent="-761788" defTabSz="457200">
              <a:spcBef>
                <a:spcPts val="1200"/>
              </a:spcBef>
              <a:buSzPct val="40000"/>
              <a:buBlip>
                <a:blip r:embed="rId8"/>
              </a:buBlip>
              <a:defRPr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Convivialité</a:t>
            </a:r>
          </a:p>
          <a:p>
            <a:pPr marL="761788" indent="-761788" defTabSz="457200">
              <a:spcBef>
                <a:spcPts val="1200"/>
              </a:spcBef>
              <a:buSzPct val="40000"/>
              <a:buBlip>
                <a:blip r:embed="rId8"/>
              </a:buBlip>
              <a:defRPr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Consommation de boissons</a:t>
            </a:r>
          </a:p>
          <a:p>
            <a:pPr marL="761788" indent="-761788" defTabSz="457200">
              <a:spcBef>
                <a:spcPts val="1200"/>
              </a:spcBef>
              <a:buSzPct val="40000"/>
              <a:buBlip>
                <a:blip r:embed="rId8"/>
              </a:buBlip>
              <a:defRPr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Fréquentation adulte</a:t>
            </a:r>
          </a:p>
        </p:txBody>
      </p:sp>
      <p:sp>
        <p:nvSpPr>
          <p:cNvPr id="500" name="Limites…"/>
          <p:cNvSpPr txBox="1"/>
          <p:nvPr/>
        </p:nvSpPr>
        <p:spPr>
          <a:xfrm>
            <a:off x="12826686" y="5687958"/>
            <a:ext cx="10178729" cy="66544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57200">
              <a:spcBef>
                <a:spcPts val="1400"/>
              </a:spcBef>
              <a:defRPr b="1" sz="49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61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defTabSz="457200">
              <a:spcBef>
                <a:spcPts val="1400"/>
              </a:spcBef>
              <a:defRPr b="1"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Limites</a:t>
            </a:r>
          </a:p>
          <a:p>
            <a:pPr marL="761788" indent="-761788" defTabSz="457200">
              <a:spcBef>
                <a:spcPts val="1200"/>
              </a:spcBef>
              <a:buSzPct val="40000"/>
              <a:buBlip>
                <a:blip r:embed="rId8"/>
              </a:buBlip>
              <a:defRPr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Peu d’activités structurées</a:t>
            </a:r>
          </a:p>
          <a:p>
            <a:pPr marL="761788" indent="-761788" defTabSz="457200">
              <a:spcBef>
                <a:spcPts val="1200"/>
              </a:spcBef>
              <a:buSzPct val="40000"/>
              <a:buBlip>
                <a:blip r:embed="rId8"/>
              </a:buBlip>
              <a:defRPr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Fréquentation surtout en soirée</a:t>
            </a:r>
          </a:p>
          <a:p>
            <a:pPr marL="761788" indent="-761788" defTabSz="457200">
              <a:spcBef>
                <a:spcPts val="1200"/>
              </a:spcBef>
              <a:buSzPct val="40000"/>
              <a:buBlip>
                <a:blip r:embed="rId8"/>
              </a:buBlip>
              <a:defRPr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Peu adaptés aux familles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after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xit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Class="exit" nodeType="afterEffect" presetSubtype="2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mph" nodeType="withEffect" presetSubtype="0" presetID="6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496"/>
                                        </p:tgtEl>
                                      </p:cBhvr>
                                      <p:by x="81314" y="81314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path" nodeType="withEffect" presetSubtype="0" presetID="-1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9405 -0.036966" origin="layout" pathEditMode="relative">
                                      <p:cBhvr>
                                        <p:cTn id="24" dur="10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Class="entr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8" dur="10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Class="entr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2" dur="10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Class="entr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6" dur="10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Class="entr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0" dur="10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Class="entr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4" dur="10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Class="entr" nodeType="after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8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92" grpId="10"/>
      <p:bldP build="whole" bldLvl="1" animBg="1" rev="0" advAuto="0" spid="498" grpId="7"/>
      <p:bldP build="whole" bldLvl="1" animBg="1" rev="0" advAuto="0" spid="494" grpId="1"/>
      <p:bldP build="whole" bldLvl="1" animBg="1" rev="0" advAuto="0" spid="497" grpId="6"/>
      <p:bldP build="whole" bldLvl="1" animBg="1" rev="0" advAuto="0" spid="500" grpId="9"/>
      <p:bldP build="whole" bldLvl="1" animBg="1" rev="0" advAuto="0" spid="491" grpId="11"/>
      <p:bldP build="whole" bldLvl="1" animBg="1" rev="0" advAuto="0" spid="495" grpId="2"/>
      <p:bldP build="whole" bldLvl="1" animBg="1" rev="0" advAuto="0" spid="496" grpId="4"/>
      <p:bldP build="whole" bldLvl="1" animBg="1" rev="0" advAuto="0" spid="493" grpId="3"/>
      <p:bldP build="whole" bldLvl="1" animBg="1" rev="0" advAuto="0" spid="499" grpId="8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Gros plan sur des grains de café torréfiés sur un canevas blanc" descr="Gros plan sur des grains de café torréfiés sur un canevas blanc">
            <a:hlinkClick r:id="rId2" invalidUrl="" action="ppaction://hlinksldjump" tgtFrame="" tooltip="" history="1" highlightClick="0" endSnd="0"/>
          </p:cNvPr>
          <p:cNvPicPr>
            <a:picLocks noChangeAspect="1"/>
          </p:cNvPicPr>
          <p:nvPr>
            <p:ph type="pic" idx="21"/>
          </p:nvPr>
        </p:nvPicPr>
        <p:blipFill>
          <a:blip r:embed="rId3">
            <a:extLst/>
          </a:blip>
          <a:srcRect l="0" t="23496" r="0" b="37452"/>
          <a:stretch>
            <a:fillRect/>
          </a:stretch>
        </p:blipFill>
        <p:spPr>
          <a:xfrm>
            <a:off x="12820956" y="6870700"/>
            <a:ext cx="10190190" cy="5969000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03" name="Gros plan sur un latte artistique dans une tasse blanche" descr="Gros plan sur un latte artistique dans une tasse blanche">
            <a:hlinkClick r:id="rId4" invalidUrl="" action="ppaction://hlinksldjump" tgtFrame="" tooltip="" history="1" highlightClick="0" endSnd="0"/>
          </p:cNvPr>
          <p:cNvPicPr>
            <a:picLocks noChangeAspect="1"/>
          </p:cNvPicPr>
          <p:nvPr>
            <p:ph type="pic" idx="22"/>
          </p:nvPr>
        </p:nvPicPr>
        <p:blipFill>
          <a:blip r:embed="rId5">
            <a:extLst/>
          </a:blip>
          <a:srcRect l="0" t="26488" r="0" b="34377"/>
          <a:stretch>
            <a:fillRect/>
          </a:stretch>
        </p:blipFill>
        <p:spPr>
          <a:xfrm>
            <a:off x="12835457" y="876498"/>
            <a:ext cx="10168486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04" name="Gros plan sur des grains de café torréfiés sur un canevas blanc" descr="Gros plan sur des grains de café torréfiés sur un canevas blanc">
            <a:hlinkClick r:id="rId6" invalidUrl="" action="ppaction://hlinksldjump" tgtFrame="" tooltip="" history="1" highlightClick="0" endSnd="0"/>
          </p:cNvPr>
          <p:cNvPicPr>
            <a:picLocks noChangeAspect="1"/>
          </p:cNvPicPr>
          <p:nvPr/>
        </p:nvPicPr>
        <p:blipFill>
          <a:blip r:embed="rId7">
            <a:extLst/>
          </a:blip>
          <a:srcRect l="0" t="26066" r="0" b="35276"/>
          <a:stretch>
            <a:fillRect/>
          </a:stretch>
        </p:blipFill>
        <p:spPr>
          <a:xfrm>
            <a:off x="1628544" y="6870600"/>
            <a:ext cx="10293819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05" name="Gros plan sur un latte artistique dans une tasse blanche" descr="Gros plan sur un latte artistique dans une tasse blanche">
            <a:hlinkClick r:id="rId8" invalidUrl="" action="ppaction://hlinksldjump" tgtFrame="" tooltip="" history="1" highlightClick="0" endSnd="0"/>
          </p:cNvPr>
          <p:cNvPicPr>
            <a:picLocks noChangeAspect="1"/>
          </p:cNvPicPr>
          <p:nvPr/>
        </p:nvPicPr>
        <p:blipFill>
          <a:blip r:embed="rId9">
            <a:extLst/>
          </a:blip>
          <a:srcRect l="0" t="24921" r="0" b="36369"/>
          <a:stretch>
            <a:fillRect/>
          </a:stretch>
        </p:blipFill>
        <p:spPr>
          <a:xfrm>
            <a:off x="1635409" y="889000"/>
            <a:ext cx="10280089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Rectangle"/>
          <p:cNvSpPr/>
          <p:nvPr/>
        </p:nvSpPr>
        <p:spPr>
          <a:xfrm>
            <a:off x="1273950" y="6879364"/>
            <a:ext cx="11003008" cy="5951672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508" name="Rectangle"/>
          <p:cNvSpPr/>
          <p:nvPr/>
        </p:nvSpPr>
        <p:spPr>
          <a:xfrm>
            <a:off x="12414546" y="6879364"/>
            <a:ext cx="11003008" cy="5951672"/>
          </a:xfrm>
          <a:prstGeom prst="rect">
            <a:avLst/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pic>
        <p:nvPicPr>
          <p:cNvPr id="509" name="827b0ca4-bbe6-4110-aeb1-c4b3c431350d.png" descr="827b0ca4-bbe6-4110-aeb1-c4b3c431350d.png"/>
          <p:cNvPicPr>
            <a:picLocks noChangeAspect="1"/>
          </p:cNvPicPr>
          <p:nvPr>
            <p:ph type="pic" idx="21"/>
          </p:nvPr>
        </p:nvPicPr>
        <p:blipFill>
          <a:blip r:embed="rId4">
            <a:extLst/>
          </a:blip>
          <a:srcRect l="0" t="22234" r="0" b="38190"/>
          <a:stretch>
            <a:fillRect/>
          </a:stretch>
        </p:blipFill>
        <p:spPr>
          <a:xfrm>
            <a:off x="12888355" y="6870700"/>
            <a:ext cx="10055392" cy="5969000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10" name="Gros plan sur un latte artistique dans une tasse blanche" descr="Gros plan sur un latte artistique dans une tasse blanche"/>
          <p:cNvPicPr>
            <a:picLocks noChangeAspect="1"/>
          </p:cNvPicPr>
          <p:nvPr>
            <p:ph type="pic" idx="22"/>
          </p:nvPr>
        </p:nvPicPr>
        <p:blipFill>
          <a:blip r:embed="rId5">
            <a:extLst/>
          </a:blip>
          <a:srcRect l="0" t="26710" r="0" b="33617"/>
          <a:stretch>
            <a:fillRect/>
          </a:stretch>
        </p:blipFill>
        <p:spPr>
          <a:xfrm>
            <a:off x="12904489" y="876498"/>
            <a:ext cx="10030422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11" name="Gros plan sur des grains de café torréfiés sur un canevas blanc" descr="Gros plan sur des grains de café torréfiés sur un canevas blanc"/>
          <p:cNvPicPr>
            <a:picLocks noChangeAspect="1"/>
          </p:cNvPicPr>
          <p:nvPr/>
        </p:nvPicPr>
        <p:blipFill>
          <a:blip r:embed="rId6">
            <a:extLst/>
          </a:blip>
          <a:srcRect l="0" t="24860" r="0" b="35702"/>
          <a:stretch>
            <a:fillRect/>
          </a:stretch>
        </p:blipFill>
        <p:spPr>
          <a:xfrm>
            <a:off x="1730256" y="6870600"/>
            <a:ext cx="10090396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12" name="Gros plan sur un latte artistique dans une tasse blanche" descr="Gros plan sur un latte artistique dans une tasse blanche"/>
          <p:cNvPicPr>
            <a:picLocks noChangeAspect="1"/>
          </p:cNvPicPr>
          <p:nvPr/>
        </p:nvPicPr>
        <p:blipFill>
          <a:blip r:embed="rId7">
            <a:extLst/>
          </a:blip>
          <a:srcRect l="0" t="24735" r="0" b="35913"/>
          <a:stretch>
            <a:fillRect/>
          </a:stretch>
        </p:blipFill>
        <p:spPr>
          <a:xfrm>
            <a:off x="1722889" y="876399"/>
            <a:ext cx="10112429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sp>
        <p:nvSpPr>
          <p:cNvPr id="513" name="Salons de thé et lieux hybrides"/>
          <p:cNvSpPr txBox="1"/>
          <p:nvPr/>
        </p:nvSpPr>
        <p:spPr>
          <a:xfrm>
            <a:off x="1596946" y="1103352"/>
            <a:ext cx="14917371" cy="2464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spcBef>
                <a:spcPts val="1600"/>
              </a:spcBef>
              <a:defRPr b="1" sz="7300" u="sng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Salons de thé et lieux hybrides</a:t>
            </a:r>
          </a:p>
        </p:txBody>
      </p:sp>
      <p:sp>
        <p:nvSpPr>
          <p:cNvPr id="514" name="Une nouvelle génération de cafés…"/>
          <p:cNvSpPr txBox="1"/>
          <p:nvPr/>
        </p:nvSpPr>
        <p:spPr>
          <a:xfrm>
            <a:off x="2133926" y="1931124"/>
            <a:ext cx="10178729" cy="4595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57200">
              <a:spcBef>
                <a:spcPts val="1400"/>
              </a:spcBef>
              <a:defRPr b="1" sz="4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defTabSz="457200">
              <a:spcBef>
                <a:spcPts val="1400"/>
              </a:spcBef>
              <a:defRPr b="1" sz="4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Une nouvelle génération de cafés</a:t>
            </a:r>
          </a:p>
          <a:p>
            <a:pPr defTabSz="457200">
              <a:spcBef>
                <a:spcPts val="1200"/>
              </a:spcBef>
              <a:defRPr sz="4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Exemples à Saint-Brieuc :</a:t>
            </a:r>
          </a:p>
          <a:p>
            <a:pPr marL="457200" indent="-317500" defTabSz="457200">
              <a:spcBef>
                <a:spcPts val="1200"/>
              </a:spcBef>
              <a:buSzPct val="80000"/>
              <a:buFont typeface="Times Roman"/>
              <a:buChar char="•"/>
              <a:defRPr sz="4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Donkey Café</a:t>
            </a:r>
          </a:p>
          <a:p>
            <a:pPr marL="457200" indent="-317500" defTabSz="457200">
              <a:spcBef>
                <a:spcPts val="1200"/>
              </a:spcBef>
              <a:buSzPct val="80000"/>
              <a:buFont typeface="Times Roman"/>
              <a:buChar char="•"/>
              <a:defRPr sz="4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Ohlala Café</a:t>
            </a:r>
          </a:p>
          <a:p>
            <a:pPr marL="457200" indent="-317500" defTabSz="457200">
              <a:spcBef>
                <a:spcPts val="1200"/>
              </a:spcBef>
              <a:buSzPct val="80000"/>
              <a:buFont typeface="Times Roman"/>
              <a:buChar char="•"/>
              <a:defRPr sz="4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La VégétaLerie</a:t>
            </a:r>
          </a:p>
        </p:txBody>
      </p:sp>
      <p:sp>
        <p:nvSpPr>
          <p:cNvPr id="515" name="Positionnement…"/>
          <p:cNvSpPr txBox="1"/>
          <p:nvPr/>
        </p:nvSpPr>
        <p:spPr>
          <a:xfrm>
            <a:off x="2949736" y="6475358"/>
            <a:ext cx="10178728" cy="5079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57200">
              <a:spcBef>
                <a:spcPts val="1400"/>
              </a:spcBef>
              <a:defRPr b="1" sz="61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defTabSz="457200">
              <a:spcBef>
                <a:spcPts val="1400"/>
              </a:spcBef>
              <a:defRPr b="1"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Positionnement</a:t>
            </a:r>
          </a:p>
          <a:p>
            <a:pPr marL="724323" indent="-724323" defTabSz="457200">
              <a:spcBef>
                <a:spcPts val="1200"/>
              </a:spcBef>
              <a:buSzPct val="40000"/>
              <a:buBlip>
                <a:blip r:embed="rId8"/>
              </a:buBlip>
              <a:defRPr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Café/Salon de thé</a:t>
            </a:r>
          </a:p>
          <a:p>
            <a:pPr marL="724323" indent="-724323" defTabSz="457200">
              <a:spcBef>
                <a:spcPts val="1200"/>
              </a:spcBef>
              <a:buSzPct val="40000"/>
              <a:buBlip>
                <a:blip r:embed="rId8"/>
              </a:buBlip>
              <a:defRPr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Produits artisanaux</a:t>
            </a:r>
          </a:p>
          <a:p>
            <a:pPr marL="724323" indent="-724323" defTabSz="457200">
              <a:spcBef>
                <a:spcPts val="1200"/>
              </a:spcBef>
              <a:buSzPct val="40000"/>
              <a:buBlip>
                <a:blip r:embed="rId8"/>
              </a:buBlip>
              <a:defRPr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Ambiance cozy</a:t>
            </a:r>
          </a:p>
        </p:txBody>
      </p:sp>
      <p:sp>
        <p:nvSpPr>
          <p:cNvPr id="516" name="Limites…"/>
          <p:cNvSpPr txBox="1"/>
          <p:nvPr/>
        </p:nvSpPr>
        <p:spPr>
          <a:xfrm>
            <a:off x="13346309" y="5776858"/>
            <a:ext cx="9912828" cy="6476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57200">
              <a:spcBef>
                <a:spcPts val="1400"/>
              </a:spcBef>
              <a:defRPr b="1" sz="49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457199" indent="-317499" defTabSz="457200">
              <a:spcBef>
                <a:spcPts val="0"/>
              </a:spcBef>
              <a:buSzPct val="80000"/>
              <a:buFont typeface="Times Roman"/>
              <a:buChar char="•"/>
              <a:defRPr sz="4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defTabSz="457200">
              <a:spcBef>
                <a:spcPts val="1400"/>
              </a:spcBef>
              <a:defRPr b="1" sz="4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Limites</a:t>
            </a:r>
          </a:p>
          <a:p>
            <a:pPr marL="599440" indent="-599440" defTabSz="457200">
              <a:spcBef>
                <a:spcPts val="1200"/>
              </a:spcBef>
              <a:buSzPct val="40000"/>
              <a:buBlip>
                <a:blip r:embed="rId8"/>
              </a:buBlip>
              <a:defRPr sz="4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Activité centrée sur la consommation</a:t>
            </a:r>
          </a:p>
          <a:p>
            <a:pPr marL="599440" indent="-599440" defTabSz="457200">
              <a:spcBef>
                <a:spcPts val="1200"/>
              </a:spcBef>
              <a:buSzPct val="40000"/>
              <a:buBlip>
                <a:blip r:embed="rId8"/>
              </a:buBlip>
              <a:defRPr sz="4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Peu d’animation régulière</a:t>
            </a:r>
          </a:p>
          <a:p>
            <a:pPr marL="599440" indent="-599440" defTabSz="457200">
              <a:spcBef>
                <a:spcPts val="1200"/>
              </a:spcBef>
              <a:buSzPct val="40000"/>
              <a:buBlip>
                <a:blip r:embed="rId8"/>
              </a:buBlip>
              <a:defRPr sz="4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Fréquentation majoritairement adulte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xit" nodeType="afterEffect" presetSubtype="2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Class="exit" nodeType="afterEffect" presetSubtype="8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path" nodeType="with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58333 -0.047854" origin="layout" pathEditMode="relative">
                                      <p:cBhvr>
                                        <p:cTn id="21" dur="10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mph" nodeType="withEffect" presetSubtype="0" presetID="6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510"/>
                                        </p:tgtEl>
                                      </p:cBhvr>
                                      <p:by x="80654" y="80654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Class="entr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8" dur="10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Class="entr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2" dur="10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Class="entr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6" dur="10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Class="entr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0" dur="10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Class="entr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4" dur="10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Class="entr" nodeType="after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8" dur="10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08" grpId="10"/>
      <p:bldP build="whole" bldLvl="1" animBg="1" rev="0" advAuto="0" spid="509" grpId="2"/>
      <p:bldP build="whole" bldLvl="1" animBg="1" rev="0" advAuto="0" spid="515" grpId="8"/>
      <p:bldP build="whole" bldLvl="1" animBg="1" rev="0" advAuto="0" spid="512" grpId="3"/>
      <p:bldP build="whole" bldLvl="1" animBg="1" rev="0" advAuto="0" spid="507" grpId="11"/>
      <p:bldP build="whole" bldLvl="1" animBg="1" rev="0" advAuto="0" spid="511" grpId="1"/>
      <p:bldP build="whole" bldLvl="1" animBg="1" rev="0" advAuto="0" spid="516" grpId="9"/>
      <p:bldP build="whole" bldLvl="1" animBg="1" rev="0" advAuto="0" spid="513" grpId="6"/>
      <p:bldP build="whole" bldLvl="1" animBg="1" rev="0" advAuto="0" spid="514" grpId="7"/>
      <p:bldP build="whole" bldLvl="1" animBg="1" rev="0" advAuto="0" spid="510" grpId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ros plan sur des grains de café torréfiés sur un canevas blanc" descr="Gros plan sur des grains de café torréfiés sur un canevas blanc">
            <a:hlinkClick r:id="rId2" invalidUrl="" action="ppaction://hlinksldjump" tgtFrame="" tooltip="" history="1" highlightClick="0" endSnd="0"/>
          </p:cNvPr>
          <p:cNvPicPr>
            <a:picLocks noChangeAspect="1"/>
          </p:cNvPicPr>
          <p:nvPr>
            <p:ph type="pic" idx="21"/>
          </p:nvPr>
        </p:nvPicPr>
        <p:blipFill>
          <a:blip r:embed="rId3">
            <a:extLst/>
          </a:blip>
          <a:srcRect l="0" t="23496" r="0" b="37452"/>
          <a:stretch>
            <a:fillRect/>
          </a:stretch>
        </p:blipFill>
        <p:spPr>
          <a:xfrm>
            <a:off x="12820956" y="6870700"/>
            <a:ext cx="10190190" cy="5969000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19" name="Gros plan sur un latte artistique dans une tasse blanche" descr="Gros plan sur un latte artistique dans une tasse blanche">
            <a:hlinkClick r:id="rId4" invalidUrl="" action="ppaction://hlinksldjump" tgtFrame="" tooltip="" history="1" highlightClick="0" endSnd="0"/>
          </p:cNvPr>
          <p:cNvPicPr>
            <a:picLocks noChangeAspect="1"/>
          </p:cNvPicPr>
          <p:nvPr>
            <p:ph type="pic" idx="22"/>
          </p:nvPr>
        </p:nvPicPr>
        <p:blipFill>
          <a:blip r:embed="rId5">
            <a:extLst/>
          </a:blip>
          <a:srcRect l="0" t="26488" r="0" b="34377"/>
          <a:stretch>
            <a:fillRect/>
          </a:stretch>
        </p:blipFill>
        <p:spPr>
          <a:xfrm>
            <a:off x="12835457" y="876498"/>
            <a:ext cx="10168486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20" name="Gros plan sur des grains de café torréfiés sur un canevas blanc" descr="Gros plan sur des grains de café torréfiés sur un canevas blanc">
            <a:hlinkClick r:id="rId6" invalidUrl="" action="ppaction://hlinksldjump" tgtFrame="" tooltip="" history="1" highlightClick="0" endSnd="0"/>
          </p:cNvPr>
          <p:cNvPicPr>
            <a:picLocks noChangeAspect="1"/>
          </p:cNvPicPr>
          <p:nvPr/>
        </p:nvPicPr>
        <p:blipFill>
          <a:blip r:embed="rId7">
            <a:extLst/>
          </a:blip>
          <a:srcRect l="0" t="26066" r="0" b="35276"/>
          <a:stretch>
            <a:fillRect/>
          </a:stretch>
        </p:blipFill>
        <p:spPr>
          <a:xfrm>
            <a:off x="1628544" y="6870600"/>
            <a:ext cx="10293819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21" name="Gros plan sur un latte artistique dans une tasse blanche" descr="Gros plan sur un latte artistique dans une tasse blanche">
            <a:hlinkClick r:id="rId8" invalidUrl="" action="ppaction://hlinksldjump" tgtFrame="" tooltip="" history="1" highlightClick="0" endSnd="0"/>
          </p:cNvPr>
          <p:cNvPicPr>
            <a:picLocks noChangeAspect="1"/>
          </p:cNvPicPr>
          <p:nvPr/>
        </p:nvPicPr>
        <p:blipFill>
          <a:blip r:embed="rId9">
            <a:extLst/>
          </a:blip>
          <a:srcRect l="0" t="24921" r="0" b="36369"/>
          <a:stretch>
            <a:fillRect/>
          </a:stretch>
        </p:blipFill>
        <p:spPr>
          <a:xfrm>
            <a:off x="1635409" y="889000"/>
            <a:ext cx="10280089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Rectangle"/>
          <p:cNvSpPr/>
          <p:nvPr/>
        </p:nvSpPr>
        <p:spPr>
          <a:xfrm>
            <a:off x="1273950" y="6879364"/>
            <a:ext cx="11003008" cy="5951672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524" name="Rectangle"/>
          <p:cNvSpPr/>
          <p:nvPr/>
        </p:nvSpPr>
        <p:spPr>
          <a:xfrm>
            <a:off x="12414546" y="6879364"/>
            <a:ext cx="11003008" cy="5951672"/>
          </a:xfrm>
          <a:prstGeom prst="rect">
            <a:avLst/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pic>
        <p:nvPicPr>
          <p:cNvPr id="525" name="Gros plan sur des grains de café torréfiés sur un canevas blanc" descr="Gros plan sur des grains de café torréfiés sur un canevas blanc"/>
          <p:cNvPicPr>
            <a:picLocks noChangeAspect="1"/>
          </p:cNvPicPr>
          <p:nvPr>
            <p:ph type="pic" idx="21"/>
          </p:nvPr>
        </p:nvPicPr>
        <p:blipFill>
          <a:blip r:embed="rId4">
            <a:extLst/>
          </a:blip>
          <a:srcRect l="0" t="23054" r="0" b="38031"/>
          <a:stretch>
            <a:fillRect/>
          </a:stretch>
        </p:blipFill>
        <p:spPr>
          <a:xfrm>
            <a:off x="12803167" y="6870700"/>
            <a:ext cx="10225767" cy="5969000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26" name="Gros plan sur un latte artistique dans une tasse blanche" descr="Gros plan sur un latte artistique dans une tasse blanche"/>
          <p:cNvPicPr>
            <a:picLocks noChangeAspect="0"/>
          </p:cNvPicPr>
          <p:nvPr>
            <p:ph type="pic" idx="22"/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2382499" y="863798"/>
            <a:ext cx="11074401" cy="5994401"/>
          </a:xfrm>
          <a:prstGeom prst="rect">
            <a:avLst/>
          </a:prstGeom>
        </p:spPr>
      </p:pic>
      <p:pic>
        <p:nvPicPr>
          <p:cNvPr id="527" name="Gros plan sur des grains de café torréfiés sur un canevas blanc" descr="Gros plan sur des grains de café torréfiés sur un canevas blanc"/>
          <p:cNvPicPr>
            <a:picLocks noChangeAspect="1"/>
          </p:cNvPicPr>
          <p:nvPr/>
        </p:nvPicPr>
        <p:blipFill>
          <a:blip r:embed="rId6">
            <a:extLst/>
          </a:blip>
          <a:srcRect l="0" t="26124" r="0" b="35595"/>
          <a:stretch>
            <a:fillRect/>
          </a:stretch>
        </p:blipFill>
        <p:spPr>
          <a:xfrm>
            <a:off x="1577750" y="6870600"/>
            <a:ext cx="10395408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28" name="Gros plan sur un latte artistique dans une tasse blanche" descr="Gros plan sur un latte artistique dans une tasse blanche"/>
          <p:cNvPicPr>
            <a:picLocks noChangeAspect="1"/>
          </p:cNvPicPr>
          <p:nvPr/>
        </p:nvPicPr>
        <p:blipFill>
          <a:blip r:embed="rId7">
            <a:extLst/>
          </a:blip>
          <a:srcRect l="0" t="24631" r="0" b="36952"/>
          <a:stretch>
            <a:fillRect/>
          </a:stretch>
        </p:blipFill>
        <p:spPr>
          <a:xfrm>
            <a:off x="1599881" y="876399"/>
            <a:ext cx="10358445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sp>
        <p:nvSpPr>
          <p:cNvPr id="529" name="Structures culturelles et ludothèques"/>
          <p:cNvSpPr txBox="1"/>
          <p:nvPr/>
        </p:nvSpPr>
        <p:spPr>
          <a:xfrm>
            <a:off x="11353990" y="742472"/>
            <a:ext cx="12139573" cy="231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57200">
              <a:spcBef>
                <a:spcPts val="0"/>
              </a:spcBef>
              <a:defRPr b="1" sz="7500" u="sng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Structures culturelles et ludothèques</a:t>
            </a:r>
          </a:p>
        </p:txBody>
      </p:sp>
      <p:sp>
        <p:nvSpPr>
          <p:cNvPr id="530" name="Exemples :…"/>
          <p:cNvSpPr txBox="1"/>
          <p:nvPr/>
        </p:nvSpPr>
        <p:spPr>
          <a:xfrm>
            <a:off x="12065200" y="2466646"/>
            <a:ext cx="10717153" cy="38727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57200">
              <a:spcBef>
                <a:spcPts val="1400"/>
              </a:spcBef>
              <a:defRPr b="1" sz="39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defTabSz="457200">
              <a:spcBef>
                <a:spcPts val="1200"/>
              </a:spcBef>
              <a:defRPr b="1" sz="4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Exemples :</a:t>
            </a:r>
          </a:p>
          <a:p>
            <a:pPr marL="462068" indent="-462068" defTabSz="457200">
              <a:spcBef>
                <a:spcPts val="1200"/>
              </a:spcBef>
              <a:buSzPct val="40000"/>
              <a:buBlip>
                <a:blip r:embed="rId8"/>
              </a:buBlip>
              <a:defRPr sz="4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La Toupie – Ludothèque de Saint-Brieuc</a:t>
            </a:r>
          </a:p>
          <a:p>
            <a:pPr marL="462068" indent="-462068" defTabSz="457200">
              <a:spcBef>
                <a:spcPts val="1200"/>
              </a:spcBef>
              <a:buSzPct val="40000"/>
              <a:buBlip>
                <a:blip r:embed="rId8"/>
              </a:buBlip>
              <a:defRPr sz="4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La Ruche – centre social avec ludothèque</a:t>
            </a:r>
          </a:p>
          <a:p>
            <a:pPr marL="462068" indent="-462068" defTabSz="457200">
              <a:spcBef>
                <a:spcPts val="1200"/>
              </a:spcBef>
              <a:buSzPct val="40000"/>
              <a:buBlip>
                <a:blip r:embed="rId8"/>
              </a:buBlip>
              <a:defRPr sz="4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Le TiPi – lieu culturel</a:t>
            </a:r>
          </a:p>
        </p:txBody>
      </p:sp>
      <p:sp>
        <p:nvSpPr>
          <p:cNvPr id="531" name="Caractéristiques…"/>
          <p:cNvSpPr txBox="1"/>
          <p:nvPr/>
        </p:nvSpPr>
        <p:spPr>
          <a:xfrm>
            <a:off x="1686090" y="6475358"/>
            <a:ext cx="10178728" cy="5079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57200">
              <a:spcBef>
                <a:spcPts val="1400"/>
              </a:spcBef>
              <a:defRPr b="1" sz="61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defTabSz="457200">
              <a:spcBef>
                <a:spcPts val="1400"/>
              </a:spcBef>
              <a:defRPr b="1"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Caractéristiques</a:t>
            </a:r>
          </a:p>
          <a:p>
            <a:pPr marL="724323" indent="-724323" defTabSz="457200">
              <a:spcBef>
                <a:spcPts val="1200"/>
              </a:spcBef>
              <a:buSzPct val="40000"/>
              <a:buBlip>
                <a:blip r:embed="rId8"/>
              </a:buBlip>
              <a:defRPr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Diffusion culturelle</a:t>
            </a:r>
          </a:p>
          <a:p>
            <a:pPr marL="724323" indent="-724323" defTabSz="457200">
              <a:spcBef>
                <a:spcPts val="1200"/>
              </a:spcBef>
              <a:buSzPct val="40000"/>
              <a:buBlip>
                <a:blip r:embed="rId8"/>
              </a:buBlip>
              <a:defRPr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Animation sociale</a:t>
            </a:r>
          </a:p>
          <a:p>
            <a:pPr marL="724323" indent="-724323" defTabSz="457200">
              <a:spcBef>
                <a:spcPts val="1200"/>
              </a:spcBef>
              <a:buSzPct val="40000"/>
              <a:buBlip>
                <a:blip r:embed="rId8"/>
              </a:buBlip>
              <a:defRPr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Découverte du jeu</a:t>
            </a:r>
          </a:p>
        </p:txBody>
      </p:sp>
      <p:sp>
        <p:nvSpPr>
          <p:cNvPr id="532" name="Limites…"/>
          <p:cNvSpPr txBox="1"/>
          <p:nvPr/>
        </p:nvSpPr>
        <p:spPr>
          <a:xfrm>
            <a:off x="14063115" y="5728290"/>
            <a:ext cx="10178728" cy="58035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57200">
              <a:spcBef>
                <a:spcPts val="1400"/>
              </a:spcBef>
              <a:defRPr b="1" sz="49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457200" indent="-317500" defTabSz="457200">
              <a:spcBef>
                <a:spcPts val="0"/>
              </a:spcBef>
              <a:buSzPct val="80000"/>
              <a:buFont typeface="Times Roman"/>
              <a:buChar char="•"/>
              <a:defRPr sz="61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defTabSz="457200">
              <a:spcBef>
                <a:spcPts val="1400"/>
              </a:spcBef>
              <a:defRPr b="1"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Limites</a:t>
            </a:r>
          </a:p>
          <a:p>
            <a:pPr marL="149859" indent="-149859" defTabSz="457200">
              <a:spcBef>
                <a:spcPts val="1200"/>
              </a:spcBef>
              <a:buSzPct val="40000"/>
              <a:buBlip>
                <a:blip r:embed="rId8"/>
              </a:buBlip>
              <a:defRPr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Horaires encadrés</a:t>
            </a:r>
          </a:p>
          <a:p>
            <a:pPr marL="149859" indent="-149859" defTabSz="457200">
              <a:spcBef>
                <a:spcPts val="1200"/>
              </a:spcBef>
              <a:buSzPct val="40000"/>
              <a:buBlip>
                <a:blip r:embed="rId8"/>
              </a:buBlip>
              <a:defRPr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Activités programmées</a:t>
            </a:r>
          </a:p>
          <a:p>
            <a:pPr marL="149859" indent="-149859" defTabSz="457200">
              <a:spcBef>
                <a:spcPts val="1200"/>
              </a:spcBef>
              <a:buSzPct val="40000"/>
              <a:buBlip>
                <a:blip r:embed="rId8"/>
              </a:buBlip>
              <a:defRPr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Usage institutionnel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after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xit" nodeType="afterEffect" presetSubtype="2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Class="exit" nodeType="afterEffect" presetSubtype="8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path" nodeType="with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22432 -0.456954" origin="layout" pathEditMode="relative">
                                      <p:cBhvr>
                                        <p:cTn id="21" dur="100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mph" nodeType="withEffect" presetSubtype="0" presetID="6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527"/>
                                        </p:tgtEl>
                                      </p:cBhvr>
                                      <p:by x="89627" y="89627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Class="entr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8" dur="10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Class="entr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2" dur="10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Class="entr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6" dur="10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Class="entr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0" dur="10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Class="entr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4" dur="10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Class="entr" nodeType="after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8" dur="10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23" grpId="11"/>
      <p:bldP build="whole" bldLvl="1" animBg="1" rev="0" advAuto="0" spid="525" grpId="2"/>
      <p:bldP build="whole" bldLvl="1" animBg="1" rev="0" advAuto="0" spid="527" grpId="5"/>
      <p:bldP build="whole" bldLvl="1" animBg="1" rev="0" advAuto="0" spid="524" grpId="10"/>
      <p:bldP build="whole" bldLvl="1" animBg="1" rev="0" advAuto="0" spid="526" grpId="1"/>
      <p:bldP build="whole" bldLvl="1" animBg="1" rev="0" advAuto="0" spid="529" grpId="6"/>
      <p:bldP build="whole" bldLvl="1" animBg="1" rev="0" advAuto="0" spid="530" grpId="7"/>
      <p:bldP build="whole" bldLvl="1" animBg="1" rev="0" advAuto="0" spid="532" grpId="9"/>
      <p:bldP build="whole" bldLvl="1" animBg="1" rev="0" advAuto="0" spid="531" grpId="8"/>
      <p:bldP build="whole" bldLvl="1" animBg="1" rev="0" advAuto="0" spid="528" grpId="3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" name="Gros plan sur des grains de café torréfiés sur un canevas blanc" descr="Gros plan sur des grains de café torréfiés sur un canevas blanc">
            <a:hlinkClick r:id="rId2" invalidUrl="" action="ppaction://hlinksldjump" tgtFrame="" tooltip="" history="1" highlightClick="0" endSnd="0"/>
          </p:cNvPr>
          <p:cNvPicPr>
            <a:picLocks noChangeAspect="1"/>
          </p:cNvPicPr>
          <p:nvPr>
            <p:ph type="pic" idx="21"/>
          </p:nvPr>
        </p:nvPicPr>
        <p:blipFill>
          <a:blip r:embed="rId3">
            <a:extLst/>
          </a:blip>
          <a:srcRect l="0" t="23496" r="0" b="37452"/>
          <a:stretch>
            <a:fillRect/>
          </a:stretch>
        </p:blipFill>
        <p:spPr>
          <a:xfrm>
            <a:off x="12820956" y="6870700"/>
            <a:ext cx="10190190" cy="5969000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35" name="Gros plan sur un latte artistique dans une tasse blanche" descr="Gros plan sur un latte artistique dans une tasse blanche">
            <a:hlinkClick r:id="rId4" invalidUrl="" action="ppaction://hlinksldjump" tgtFrame="" tooltip="" history="1" highlightClick="0" endSnd="0"/>
          </p:cNvPr>
          <p:cNvPicPr>
            <a:picLocks noChangeAspect="1"/>
          </p:cNvPicPr>
          <p:nvPr>
            <p:ph type="pic" idx="22"/>
          </p:nvPr>
        </p:nvPicPr>
        <p:blipFill>
          <a:blip r:embed="rId5">
            <a:extLst/>
          </a:blip>
          <a:srcRect l="0" t="26488" r="0" b="34377"/>
          <a:stretch>
            <a:fillRect/>
          </a:stretch>
        </p:blipFill>
        <p:spPr>
          <a:xfrm>
            <a:off x="12835457" y="876498"/>
            <a:ext cx="10168486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36" name="Gros plan sur des grains de café torréfiés sur un canevas blanc" descr="Gros plan sur des grains de café torréfiés sur un canevas blanc">
            <a:hlinkClick r:id="rId6" invalidUrl="" action="ppaction://hlinksldjump" tgtFrame="" tooltip="" history="1" highlightClick="0" endSnd="0"/>
          </p:cNvPr>
          <p:cNvPicPr>
            <a:picLocks noChangeAspect="1"/>
          </p:cNvPicPr>
          <p:nvPr/>
        </p:nvPicPr>
        <p:blipFill>
          <a:blip r:embed="rId7">
            <a:extLst/>
          </a:blip>
          <a:srcRect l="0" t="26066" r="0" b="35276"/>
          <a:stretch>
            <a:fillRect/>
          </a:stretch>
        </p:blipFill>
        <p:spPr>
          <a:xfrm>
            <a:off x="1628544" y="6870600"/>
            <a:ext cx="10293819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37" name="Gros plan sur un latte artistique dans une tasse blanche" descr="Gros plan sur un latte artistique dans une tasse blanche">
            <a:hlinkClick r:id="rId8" invalidUrl="" action="ppaction://hlinksldjump" tgtFrame="" tooltip="" history="1" highlightClick="0" endSnd="0"/>
          </p:cNvPr>
          <p:cNvPicPr>
            <a:picLocks noChangeAspect="1"/>
          </p:cNvPicPr>
          <p:nvPr/>
        </p:nvPicPr>
        <p:blipFill>
          <a:blip r:embed="rId9">
            <a:extLst/>
          </a:blip>
          <a:srcRect l="0" t="24921" r="0" b="36369"/>
          <a:stretch>
            <a:fillRect/>
          </a:stretch>
        </p:blipFill>
        <p:spPr>
          <a:xfrm>
            <a:off x="1635409" y="889000"/>
            <a:ext cx="10280089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Rectangle"/>
          <p:cNvSpPr/>
          <p:nvPr/>
        </p:nvSpPr>
        <p:spPr>
          <a:xfrm>
            <a:off x="1273950" y="6879364"/>
            <a:ext cx="11003008" cy="5951672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540" name="Rectangle"/>
          <p:cNvSpPr/>
          <p:nvPr/>
        </p:nvSpPr>
        <p:spPr>
          <a:xfrm>
            <a:off x="12414546" y="6879364"/>
            <a:ext cx="11003008" cy="5951672"/>
          </a:xfrm>
          <a:prstGeom prst="rect">
            <a:avLst/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pic>
        <p:nvPicPr>
          <p:cNvPr id="541" name="827b0ca4-bbe6-4110-aeb1-c4b3c431350d.png" descr="827b0ca4-bbe6-4110-aeb1-c4b3c431350d.png"/>
          <p:cNvPicPr>
            <a:picLocks noChangeAspect="1"/>
          </p:cNvPicPr>
          <p:nvPr>
            <p:ph type="pic" idx="21"/>
          </p:nvPr>
        </p:nvPicPr>
        <p:blipFill>
          <a:blip r:embed="rId4">
            <a:extLst/>
          </a:blip>
          <a:srcRect l="0" t="22234" r="0" b="38190"/>
          <a:stretch>
            <a:fillRect/>
          </a:stretch>
        </p:blipFill>
        <p:spPr>
          <a:xfrm>
            <a:off x="12888355" y="6870700"/>
            <a:ext cx="10055392" cy="5969000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42" name="Gros plan sur un latte artistique dans une tasse blanche" descr="Gros plan sur un latte artistique dans une tasse blanche"/>
          <p:cNvPicPr>
            <a:picLocks noChangeAspect="1"/>
          </p:cNvPicPr>
          <p:nvPr>
            <p:ph type="pic" idx="22"/>
          </p:nvPr>
        </p:nvPicPr>
        <p:blipFill>
          <a:blip r:embed="rId5">
            <a:extLst/>
          </a:blip>
          <a:srcRect l="0" t="26710" r="0" b="33617"/>
          <a:stretch>
            <a:fillRect/>
          </a:stretch>
        </p:blipFill>
        <p:spPr>
          <a:xfrm>
            <a:off x="12904489" y="876498"/>
            <a:ext cx="10030422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43" name="Gros plan sur des grains de café torréfiés sur un canevas blanc" descr="Gros plan sur des grains de café torréfiés sur un canevas blanc"/>
          <p:cNvPicPr>
            <a:picLocks noChangeAspect="1"/>
          </p:cNvPicPr>
          <p:nvPr/>
        </p:nvPicPr>
        <p:blipFill>
          <a:blip r:embed="rId6">
            <a:extLst/>
          </a:blip>
          <a:srcRect l="0" t="24860" r="0" b="35702"/>
          <a:stretch>
            <a:fillRect/>
          </a:stretch>
        </p:blipFill>
        <p:spPr>
          <a:xfrm>
            <a:off x="1730256" y="6870600"/>
            <a:ext cx="10090396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44" name="Gros plan sur un latte artistique dans une tasse blanche" descr="Gros plan sur un latte artistique dans une tasse blanche"/>
          <p:cNvPicPr>
            <a:picLocks noChangeAspect="1"/>
          </p:cNvPicPr>
          <p:nvPr/>
        </p:nvPicPr>
        <p:blipFill>
          <a:blip r:embed="rId7">
            <a:extLst/>
          </a:blip>
          <a:srcRect l="0" t="24735" r="0" b="35913"/>
          <a:stretch>
            <a:fillRect/>
          </a:stretch>
        </p:blipFill>
        <p:spPr>
          <a:xfrm>
            <a:off x="1722889" y="876399"/>
            <a:ext cx="10112429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sp>
        <p:nvSpPr>
          <p:cNvPr id="545" name="Magasins et événements ludiques"/>
          <p:cNvSpPr txBox="1"/>
          <p:nvPr/>
        </p:nvSpPr>
        <p:spPr>
          <a:xfrm>
            <a:off x="826712" y="974964"/>
            <a:ext cx="14917371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spcBef>
                <a:spcPts val="1600"/>
              </a:spcBef>
              <a:defRPr b="1" sz="7300" u="sng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Magasins et événements ludiques</a:t>
            </a:r>
          </a:p>
        </p:txBody>
      </p:sp>
      <p:sp>
        <p:nvSpPr>
          <p:cNvPr id="546" name="Exemples :…"/>
          <p:cNvSpPr txBox="1"/>
          <p:nvPr/>
        </p:nvSpPr>
        <p:spPr>
          <a:xfrm>
            <a:off x="2949736" y="2011764"/>
            <a:ext cx="10178728" cy="42910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57200">
              <a:spcBef>
                <a:spcPts val="1400"/>
              </a:spcBef>
              <a:defRPr b="1" sz="4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defTabSz="457200">
              <a:spcBef>
                <a:spcPts val="1400"/>
              </a:spcBef>
              <a:defRPr b="1" sz="4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Exemples :</a:t>
            </a:r>
          </a:p>
          <a:p>
            <a:pPr marL="149859" indent="-149859" defTabSz="457200">
              <a:spcBef>
                <a:spcPts val="1200"/>
              </a:spcBef>
              <a:buSzPct val="40000"/>
              <a:buBlip>
                <a:blip r:embed="rId8"/>
              </a:buBlip>
              <a:defRPr sz="3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b="1"/>
              <a:t>Legacy</a:t>
            </a:r>
            <a:r>
              <a:t> – bar à jeux en zone d’activité</a:t>
            </a:r>
          </a:p>
          <a:p>
            <a:pPr marL="149859" indent="-149859" defTabSz="457200">
              <a:spcBef>
                <a:spcPts val="1200"/>
              </a:spcBef>
              <a:buSzPct val="40000"/>
              <a:buBlip>
                <a:blip r:embed="rId8"/>
              </a:buBlip>
              <a:defRPr sz="3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b="1"/>
              <a:t>Bd’Ouest</a:t>
            </a:r>
            <a:r>
              <a:t> – magasin de jeux</a:t>
            </a:r>
          </a:p>
          <a:p>
            <a:pPr marL="149859" indent="-149859" defTabSz="457200">
              <a:spcBef>
                <a:spcPts val="1200"/>
              </a:spcBef>
              <a:buSzPct val="40000"/>
              <a:buBlip>
                <a:blip r:embed="rId8"/>
              </a:buBlip>
              <a:defRPr b="1" sz="3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Arche du Temps</a:t>
            </a:r>
            <a:r>
              <a:rPr b="0"/>
              <a:t> – escape game</a:t>
            </a:r>
            <a:endParaRPr b="0"/>
          </a:p>
          <a:p>
            <a:pPr marL="149859" indent="-149859" defTabSz="457200">
              <a:spcBef>
                <a:spcPts val="1200"/>
              </a:spcBef>
              <a:buSzPct val="40000"/>
              <a:buBlip>
                <a:blip r:embed="rId8"/>
              </a:buBlip>
              <a:defRPr sz="3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festivals et événements ludiques</a:t>
            </a:r>
          </a:p>
        </p:txBody>
      </p:sp>
      <p:sp>
        <p:nvSpPr>
          <p:cNvPr id="547" name="Constat…"/>
          <p:cNvSpPr txBox="1"/>
          <p:nvPr/>
        </p:nvSpPr>
        <p:spPr>
          <a:xfrm>
            <a:off x="6841447" y="7100555"/>
            <a:ext cx="10178729" cy="4558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57200">
              <a:spcBef>
                <a:spcPts val="1400"/>
              </a:spcBef>
              <a:defRPr b="1" sz="61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defTabSz="457200">
              <a:spcBef>
                <a:spcPts val="1400"/>
              </a:spcBef>
              <a:defRPr b="1" sz="5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Constat</a:t>
            </a:r>
          </a:p>
          <a:p>
            <a:pPr marL="149859" indent="-149859" defTabSz="457200">
              <a:spcBef>
                <a:spcPts val="1200"/>
              </a:spcBef>
              <a:buSzPct val="40000"/>
              <a:buBlip>
                <a:blip r:embed="rId8"/>
              </a:buBlip>
              <a:defRPr sz="3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offre existante mais dispersée</a:t>
            </a:r>
          </a:p>
          <a:p>
            <a:pPr marL="149859" indent="-149859" defTabSz="457200">
              <a:spcBef>
                <a:spcPts val="1200"/>
              </a:spcBef>
              <a:buSzPct val="40000"/>
              <a:buBlip>
                <a:blip r:embed="rId8"/>
              </a:buBlip>
              <a:defRPr sz="3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pratique souvent ponctuelle</a:t>
            </a:r>
          </a:p>
          <a:p>
            <a:pPr marL="149859" indent="-149859" defTabSz="457200">
              <a:spcBef>
                <a:spcPts val="1200"/>
              </a:spcBef>
              <a:buSzPct val="40000"/>
              <a:buBlip>
                <a:blip r:embed="rId8"/>
              </a:buBlip>
              <a:defRPr sz="3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peu de lieux pour jouer régulièrement en centre-ville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xit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Class="exit" nodeType="afterEffect" presetSubtype="2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path" nodeType="with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58483 -0.485790" origin="layout" pathEditMode="relative">
                                      <p:cBhvr>
                                        <p:cTn id="21" dur="10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mph" nodeType="withEffect" presetSubtype="0" presetID="6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541"/>
                                        </p:tgtEl>
                                      </p:cBhvr>
                                      <p:by x="80320" y="8032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Class="entr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8" dur="10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Class="entr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2" dur="10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Class="entr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6" dur="10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Class="entr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0" dur="10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Class="entr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4" dur="10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41" grpId="5"/>
      <p:bldP build="whole" bldLvl="1" animBg="1" rev="0" advAuto="0" spid="539" grpId="10"/>
      <p:bldP build="whole" bldLvl="1" animBg="1" rev="0" advAuto="0" spid="543" grpId="1"/>
      <p:bldP build="whole" bldLvl="1" animBg="1" rev="0" advAuto="0" spid="542" grpId="3"/>
      <p:bldP build="whole" bldLvl="1" animBg="1" rev="0" advAuto="0" spid="544" grpId="2"/>
      <p:bldP build="whole" bldLvl="1" animBg="1" rev="0" advAuto="0" spid="545" grpId="6"/>
      <p:bldP build="whole" bldLvl="1" animBg="1" rev="0" advAuto="0" spid="546" grpId="7"/>
      <p:bldP build="whole" bldLvl="1" animBg="1" rev="0" advAuto="0" spid="547" grpId="8"/>
      <p:bldP build="whole" bldLvl="1" animBg="1" rev="0" advAuto="0" spid="540" grpId="9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Gros plan sur des grains de café torréfiés sur un canevas blanc" descr="Gros plan sur des grains de café torréfiés sur un canevas blanc">
            <a:hlinkClick r:id="rId2" invalidUrl="" action="ppaction://hlinksldjump" tgtFrame="" tooltip="" history="1" highlightClick="0" endSnd="0"/>
          </p:cNvPr>
          <p:cNvPicPr>
            <a:picLocks noChangeAspect="1"/>
          </p:cNvPicPr>
          <p:nvPr>
            <p:ph type="pic" idx="21"/>
          </p:nvPr>
        </p:nvPicPr>
        <p:blipFill>
          <a:blip r:embed="rId3">
            <a:extLst/>
          </a:blip>
          <a:srcRect l="0" t="23496" r="0" b="37452"/>
          <a:stretch>
            <a:fillRect/>
          </a:stretch>
        </p:blipFill>
        <p:spPr>
          <a:xfrm>
            <a:off x="12820956" y="6870700"/>
            <a:ext cx="10190190" cy="5969000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50" name="Gros plan sur un latte artistique dans une tasse blanche" descr="Gros plan sur un latte artistique dans une tasse blanche">
            <a:hlinkClick r:id="rId4" invalidUrl="" action="ppaction://hlinksldjump" tgtFrame="" tooltip="" history="1" highlightClick="0" endSnd="0"/>
          </p:cNvPr>
          <p:cNvPicPr>
            <a:picLocks noChangeAspect="1"/>
          </p:cNvPicPr>
          <p:nvPr>
            <p:ph type="pic" idx="22"/>
          </p:nvPr>
        </p:nvPicPr>
        <p:blipFill>
          <a:blip r:embed="rId5">
            <a:extLst/>
          </a:blip>
          <a:srcRect l="0" t="26488" r="0" b="34377"/>
          <a:stretch>
            <a:fillRect/>
          </a:stretch>
        </p:blipFill>
        <p:spPr>
          <a:xfrm>
            <a:off x="12835457" y="876498"/>
            <a:ext cx="10168486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51" name="Gros plan sur des grains de café torréfiés sur un canevas blanc" descr="Gros plan sur des grains de café torréfiés sur un canevas blanc">
            <a:hlinkClick r:id="rId6" invalidUrl="" action="ppaction://hlinksldjump" tgtFrame="" tooltip="" history="1" highlightClick="0" endSnd="0"/>
          </p:cNvPr>
          <p:cNvPicPr>
            <a:picLocks noChangeAspect="1"/>
          </p:cNvPicPr>
          <p:nvPr/>
        </p:nvPicPr>
        <p:blipFill>
          <a:blip r:embed="rId7">
            <a:extLst/>
          </a:blip>
          <a:srcRect l="0" t="26066" r="0" b="35276"/>
          <a:stretch>
            <a:fillRect/>
          </a:stretch>
        </p:blipFill>
        <p:spPr>
          <a:xfrm>
            <a:off x="1628544" y="6870600"/>
            <a:ext cx="10293819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552" name="Gros plan sur un latte artistique dans une tasse blanche" descr="Gros plan sur un latte artistique dans une tasse blanche">
            <a:hlinkClick r:id="rId8" invalidUrl="" action="ppaction://hlinksldjump" tgtFrame="" tooltip="" history="1" highlightClick="0" endSnd="0"/>
          </p:cNvPr>
          <p:cNvPicPr>
            <a:picLocks noChangeAspect="1"/>
          </p:cNvPicPr>
          <p:nvPr/>
        </p:nvPicPr>
        <p:blipFill>
          <a:blip r:embed="rId9">
            <a:extLst/>
          </a:blip>
          <a:srcRect l="0" t="24921" r="0" b="36369"/>
          <a:stretch>
            <a:fillRect/>
          </a:stretch>
        </p:blipFill>
        <p:spPr>
          <a:xfrm>
            <a:off x="1635409" y="889000"/>
            <a:ext cx="10280089" cy="59690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Positionnement…"/>
          <p:cNvSpPr txBox="1"/>
          <p:nvPr/>
        </p:nvSpPr>
        <p:spPr>
          <a:xfrm>
            <a:off x="4340008" y="3490504"/>
            <a:ext cx="15703983" cy="4888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spcBef>
                <a:spcPts val="1400"/>
              </a:spcBef>
              <a:defRPr sz="154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Positionnement</a:t>
            </a:r>
          </a:p>
          <a:p>
            <a:pPr algn="ctr" defTabSz="457200">
              <a:spcBef>
                <a:spcPts val="1400"/>
              </a:spcBef>
              <a:defRPr sz="154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Du projet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022e0c82-d3f6-4199-8820-8cbe61201b06.png" descr="022e0c82-d3f6-4199-8820-8cbe61201b06.png"/>
          <p:cNvPicPr>
            <a:picLocks noChangeAspect="1"/>
          </p:cNvPicPr>
          <p:nvPr/>
        </p:nvPicPr>
        <p:blipFill>
          <a:blip r:embed="rId2">
            <a:alphaModFix amt="51741"/>
            <a:extLst/>
          </a:blip>
          <a:stretch>
            <a:fillRect/>
          </a:stretch>
        </p:blipFill>
        <p:spPr>
          <a:xfrm>
            <a:off x="5689600" y="-1793002"/>
            <a:ext cx="13004800" cy="13004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57" name="223401c4-9c01-4d73-8b4b-6f7d0cc2d8bd.png" descr="223401c4-9c01-4d73-8b4b-6f7d0cc2d8bd.png"/>
          <p:cNvPicPr>
            <a:picLocks noChangeAspect="1"/>
          </p:cNvPicPr>
          <p:nvPr/>
        </p:nvPicPr>
        <p:blipFill>
          <a:blip r:embed="rId3">
            <a:alphaModFix amt="61974"/>
            <a:extLst/>
          </a:blip>
          <a:stretch>
            <a:fillRect/>
          </a:stretch>
        </p:blipFill>
        <p:spPr>
          <a:xfrm>
            <a:off x="10106521" y="2267260"/>
            <a:ext cx="14468111" cy="14468112"/>
          </a:xfrm>
          <a:prstGeom prst="rect">
            <a:avLst/>
          </a:prstGeom>
          <a:ln w="12700">
            <a:miter lim="400000"/>
          </a:ln>
        </p:spPr>
      </p:pic>
      <p:pic>
        <p:nvPicPr>
          <p:cNvPr id="558" name="9febebde-3cbe-43a5-9975-4e70c3a0bf17.png" descr="9febebde-3cbe-43a5-9975-4e70c3a0bf17.png"/>
          <p:cNvPicPr>
            <a:picLocks noChangeAspect="1"/>
          </p:cNvPicPr>
          <p:nvPr/>
        </p:nvPicPr>
        <p:blipFill>
          <a:blip r:embed="rId4">
            <a:alphaModFix amt="58618"/>
            <a:extLst/>
          </a:blip>
          <a:stretch>
            <a:fillRect/>
          </a:stretch>
        </p:blipFill>
        <p:spPr>
          <a:xfrm flipH="1">
            <a:off x="323530" y="2743551"/>
            <a:ext cx="13907459" cy="13907459"/>
          </a:xfrm>
          <a:prstGeom prst="rect">
            <a:avLst/>
          </a:prstGeom>
          <a:ln w="12700">
            <a:miter lim="400000"/>
          </a:ln>
        </p:spPr>
      </p:pic>
      <p:sp>
        <p:nvSpPr>
          <p:cNvPr id="559" name="Partager">
            <a:hlinkClick r:id="rId5" invalidUrl="" action="ppaction://hlinksldjump" tgtFrame="" tooltip="" history="1" highlightClick="0" endSnd="0"/>
          </p:cNvPr>
          <p:cNvSpPr txBox="1"/>
          <p:nvPr/>
        </p:nvSpPr>
        <p:spPr>
          <a:xfrm>
            <a:off x="3141612" y="7586619"/>
            <a:ext cx="7152133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Partager</a:t>
            </a:r>
          </a:p>
        </p:txBody>
      </p:sp>
      <p:sp>
        <p:nvSpPr>
          <p:cNvPr id="560" name="Découvrir">
            <a:hlinkClick r:id="" invalidUrl="" action="ppaction://hlinkshowjump?jump=nextslide" tgtFrame="" tooltip="" history="1" highlightClick="0" endSnd="0"/>
          </p:cNvPr>
          <p:cNvSpPr txBox="1"/>
          <p:nvPr/>
        </p:nvSpPr>
        <p:spPr>
          <a:xfrm>
            <a:off x="7811376" y="2437307"/>
            <a:ext cx="7921753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Découvrir</a:t>
            </a:r>
          </a:p>
        </p:txBody>
      </p:sp>
      <p:sp>
        <p:nvSpPr>
          <p:cNvPr id="561" name="Convivialité">
            <a:hlinkClick r:id="rId6" invalidUrl="" action="ppaction://hlinksldjump" tgtFrame="" tooltip="" history="1" highlightClick="0" endSnd="0"/>
          </p:cNvPr>
          <p:cNvSpPr txBox="1"/>
          <p:nvPr/>
        </p:nvSpPr>
        <p:spPr>
          <a:xfrm>
            <a:off x="12920814" y="8285048"/>
            <a:ext cx="9287257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Convivialité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Rectangle"/>
          <p:cNvSpPr/>
          <p:nvPr/>
        </p:nvSpPr>
        <p:spPr>
          <a:xfrm>
            <a:off x="1425418" y="9486355"/>
            <a:ext cx="10823643" cy="3414416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564" name="Rectangle"/>
          <p:cNvSpPr/>
          <p:nvPr/>
        </p:nvSpPr>
        <p:spPr>
          <a:xfrm>
            <a:off x="12476125" y="9476287"/>
            <a:ext cx="10823643" cy="345338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565" name="Rectangle"/>
          <p:cNvSpPr/>
          <p:nvPr/>
        </p:nvSpPr>
        <p:spPr>
          <a:xfrm>
            <a:off x="1455069" y="3905352"/>
            <a:ext cx="21798171" cy="1608095"/>
          </a:xfrm>
          <a:prstGeom prst="rect">
            <a:avLst/>
          </a:prstGeom>
          <a:blipFill>
            <a:blip r:embed="rId4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566" name="Rectangle"/>
          <p:cNvSpPr/>
          <p:nvPr/>
        </p:nvSpPr>
        <p:spPr>
          <a:xfrm>
            <a:off x="16110208" y="5672542"/>
            <a:ext cx="7152133" cy="3641585"/>
          </a:xfrm>
          <a:prstGeom prst="rect">
            <a:avLst/>
          </a:prstGeom>
          <a:blipFill>
            <a:blip r:embed="rId5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567" name="Rectangle"/>
          <p:cNvSpPr/>
          <p:nvPr/>
        </p:nvSpPr>
        <p:spPr>
          <a:xfrm>
            <a:off x="8778088" y="5672542"/>
            <a:ext cx="7152132" cy="3641585"/>
          </a:xfrm>
          <a:prstGeom prst="rect">
            <a:avLst/>
          </a:prstGeom>
          <a:blipFill>
            <a:blip r:embed="rId6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568" name="Rectangle"/>
          <p:cNvSpPr/>
          <p:nvPr/>
        </p:nvSpPr>
        <p:spPr>
          <a:xfrm>
            <a:off x="1445968" y="5672542"/>
            <a:ext cx="7152132" cy="3641585"/>
          </a:xfrm>
          <a:prstGeom prst="rect">
            <a:avLst/>
          </a:prstGeom>
          <a:blipFill>
            <a:blip r:embed="rId7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pic>
        <p:nvPicPr>
          <p:cNvPr id="569" name="022e0c82-d3f6-4199-8820-8cbe61201b06.png" descr="022e0c82-d3f6-4199-8820-8cbe61201b06.png"/>
          <p:cNvPicPr>
            <a:picLocks noChangeAspect="1"/>
          </p:cNvPicPr>
          <p:nvPr/>
        </p:nvPicPr>
        <p:blipFill>
          <a:blip r:embed="rId8">
            <a:alphaModFix amt="51741"/>
            <a:extLst/>
          </a:blip>
          <a:stretch>
            <a:fillRect/>
          </a:stretch>
        </p:blipFill>
        <p:spPr>
          <a:xfrm>
            <a:off x="5689600" y="-1793002"/>
            <a:ext cx="13004800" cy="13004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0" name="223401c4-9c01-4d73-8b4b-6f7d0cc2d8bd.png" descr="223401c4-9c01-4d73-8b4b-6f7d0cc2d8bd.png"/>
          <p:cNvPicPr>
            <a:picLocks noChangeAspect="1"/>
          </p:cNvPicPr>
          <p:nvPr/>
        </p:nvPicPr>
        <p:blipFill>
          <a:blip r:embed="rId9">
            <a:alphaModFix amt="61974"/>
            <a:extLst/>
          </a:blip>
          <a:stretch>
            <a:fillRect/>
          </a:stretch>
        </p:blipFill>
        <p:spPr>
          <a:xfrm>
            <a:off x="10106521" y="2267260"/>
            <a:ext cx="14468111" cy="14468112"/>
          </a:xfrm>
          <a:prstGeom prst="rect">
            <a:avLst/>
          </a:prstGeom>
          <a:ln w="12700">
            <a:miter lim="400000"/>
          </a:ln>
        </p:spPr>
      </p:pic>
      <p:pic>
        <p:nvPicPr>
          <p:cNvPr id="571" name="9febebde-3cbe-43a5-9975-4e70c3a0bf17.png" descr="9febebde-3cbe-43a5-9975-4e70c3a0bf17.png"/>
          <p:cNvPicPr>
            <a:picLocks noChangeAspect="1"/>
          </p:cNvPicPr>
          <p:nvPr/>
        </p:nvPicPr>
        <p:blipFill>
          <a:blip r:embed="rId10">
            <a:alphaModFix amt="58618"/>
            <a:extLst/>
          </a:blip>
          <a:stretch>
            <a:fillRect/>
          </a:stretch>
        </p:blipFill>
        <p:spPr>
          <a:xfrm flipH="1">
            <a:off x="323530" y="2743551"/>
            <a:ext cx="13907459" cy="13907459"/>
          </a:xfrm>
          <a:prstGeom prst="rect">
            <a:avLst/>
          </a:prstGeom>
          <a:ln w="12700">
            <a:miter lim="400000"/>
          </a:ln>
        </p:spPr>
      </p:pic>
      <p:sp>
        <p:nvSpPr>
          <p:cNvPr id="572" name="Partager"/>
          <p:cNvSpPr txBox="1"/>
          <p:nvPr/>
        </p:nvSpPr>
        <p:spPr>
          <a:xfrm>
            <a:off x="3141612" y="7586619"/>
            <a:ext cx="7152133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Partager</a:t>
            </a:r>
          </a:p>
        </p:txBody>
      </p:sp>
      <p:sp>
        <p:nvSpPr>
          <p:cNvPr id="573" name="Découvrir"/>
          <p:cNvSpPr txBox="1"/>
          <p:nvPr/>
        </p:nvSpPr>
        <p:spPr>
          <a:xfrm>
            <a:off x="7811376" y="2437307"/>
            <a:ext cx="7921753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Découvrir</a:t>
            </a:r>
          </a:p>
        </p:txBody>
      </p:sp>
      <p:sp>
        <p:nvSpPr>
          <p:cNvPr id="574" name="Convivialité"/>
          <p:cNvSpPr txBox="1"/>
          <p:nvPr/>
        </p:nvSpPr>
        <p:spPr>
          <a:xfrm>
            <a:off x="12920814" y="8285048"/>
            <a:ext cx="9287257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Convivialité</a:t>
            </a:r>
          </a:p>
        </p:txBody>
      </p:sp>
      <p:sp>
        <p:nvSpPr>
          <p:cNvPr id="575" name="Apprendre et expérimenter en jouant"/>
          <p:cNvSpPr txBox="1"/>
          <p:nvPr/>
        </p:nvSpPr>
        <p:spPr>
          <a:xfrm>
            <a:off x="1007020" y="2460684"/>
            <a:ext cx="12540644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spcBef>
                <a:spcPts val="0"/>
              </a:spcBef>
              <a:defRPr b="1" sz="5500" u="sng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Apprendre et expérimenter en jouant</a:t>
            </a:r>
          </a:p>
        </p:txBody>
      </p:sp>
      <p:graphicFrame>
        <p:nvGraphicFramePr>
          <p:cNvPr id="576" name="Tableau 1"/>
          <p:cNvGraphicFramePr/>
          <p:nvPr/>
        </p:nvGraphicFramePr>
        <p:xfrm>
          <a:off x="1517689" y="3898141"/>
          <a:ext cx="22190361" cy="552868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392553"/>
                <a:gridCol w="7392553"/>
                <a:gridCol w="7392553"/>
              </a:tblGrid>
              <a:tr h="1760441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33021"/>
                              <a:satOff val="15631"/>
                              <a:lumOff val="-38912"/>
                            </a:schemeClr>
                          </a:solidFill>
                          <a:latin typeface="Abrosia"/>
                          <a:ea typeface="Abrosia"/>
                          <a:cs typeface="Abrosia"/>
                          <a:sym typeface="Abrosia"/>
                        </a:rPr>
                        <a:t>Ateliers Ludiques
(Ludibus)</a:t>
                      </a:r>
                    </a:p>
                  </a:txBody>
                  <a:tcPr marL="50800" marR="50800" marT="50800" marB="50800" anchor="ctr" anchorCtr="0" horzOverflow="overflow">
                    <a:lnR w="0">
                      <a:miter lim="400000"/>
                    </a:lnR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33021"/>
                              <a:satOff val="15631"/>
                              <a:lumOff val="-38912"/>
                            </a:schemeClr>
                          </a:solidFill>
                          <a:latin typeface="Abrosia"/>
                          <a:ea typeface="Abrosia"/>
                          <a:cs typeface="Abrosia"/>
                          <a:sym typeface="Abrosia"/>
                        </a:rPr>
                        <a:t>Soutien Scolaire 
Ludique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33021"/>
                              <a:satOff val="15631"/>
                              <a:lumOff val="-38912"/>
                            </a:schemeClr>
                          </a:solidFill>
                          <a:latin typeface="Abrosia"/>
                          <a:ea typeface="Abrosia"/>
                          <a:cs typeface="Abrosia"/>
                          <a:sym typeface="Abrosia"/>
                        </a:rPr>
                        <a:t>Evénement et 
Animations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B w="0">
                      <a:miter lim="400000"/>
                    </a:lnB>
                  </a:tcPr>
                </a:tc>
              </a:tr>
              <a:tr h="3755539">
                <a:tc>
                  <a:txBody>
                    <a:bodyPr/>
                    <a:lstStyle/>
                    <a:p>
                      <a:pPr marL="149859" indent="-149859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 Création de jeux</a:t>
                      </a:r>
                    </a:p>
                    <a:p>
                      <a:pPr marL="149859" indent="-149859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 Ateliers coopératifs</a:t>
                      </a:r>
                    </a:p>
                    <a:p>
                      <a:pPr marL="149859" indent="-149859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 Découverte de mécaniques de jeu</a:t>
                      </a:r>
                    </a:p>
                  </a:txBody>
                  <a:tcPr marL="50800" marR="50800" marT="50800" marB="50800" anchor="ctr" anchorCtr="0" horzOverflow="overflow"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marL="512021" indent="-512021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Aide aux devoirs</a:t>
                      </a:r>
                    </a:p>
                    <a:p>
                      <a:pPr marL="512021" indent="-512021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Jeux pédagogiques</a:t>
                      </a:r>
                    </a:p>
                    <a:p>
                      <a:pPr marL="512021" indent="-512021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Développement de la logique et de la concentration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marL="512021" indent="-512021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Soirées jeux</a:t>
                      </a:r>
                    </a:p>
                    <a:p>
                      <a:pPr marL="512021" indent="-512021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Découvertes de nouveaux jeux</a:t>
                      </a:r>
                    </a:p>
                    <a:p>
                      <a:pPr marL="512021" indent="-512021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Rencontres ludiques</a:t>
                      </a:r>
                    </a:p>
                    <a:p>
                      <a:pPr marL="512021" indent="-512021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Anniversaire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T w="0">
                      <a:miter lim="400000"/>
                    </a:lnT>
                  </a:tcPr>
                </a:tc>
              </a:tr>
            </a:tbl>
          </a:graphicData>
        </a:graphic>
      </p:graphicFrame>
      <p:graphicFrame>
        <p:nvGraphicFramePr>
          <p:cNvPr id="577" name="Tableau 2"/>
          <p:cNvGraphicFramePr/>
          <p:nvPr/>
        </p:nvGraphicFramePr>
        <p:xfrm>
          <a:off x="1381354" y="9473223"/>
          <a:ext cx="21958301" cy="345338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972800"/>
                <a:gridCol w="10972800"/>
              </a:tblGrid>
              <a:tr h="847832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33021"/>
                              <a:satOff val="15631"/>
                              <a:lumOff val="-38912"/>
                            </a:schemeClr>
                          </a:solidFill>
                          <a:latin typeface="Abrosia"/>
                          <a:ea typeface="Abrosia"/>
                          <a:cs typeface="Abrosia"/>
                          <a:sym typeface="Abrosia"/>
                        </a:rPr>
                        <a:t>Publics concernés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33021"/>
                              <a:satOff val="15631"/>
                              <a:lumOff val="-38912"/>
                            </a:schemeClr>
                          </a:solidFill>
                          <a:latin typeface="Abrosia"/>
                          <a:ea typeface="Abrosia"/>
                          <a:cs typeface="Abrosia"/>
                          <a:sym typeface="Abrosia"/>
                        </a:rPr>
                        <a:t>Valeur Ajoutée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2592847">
                <a:tc>
                  <a:txBody>
                    <a:bodyPr/>
                    <a:lstStyle/>
                    <a:p>
                      <a:pPr defTabSz="457200">
                        <a:spcBef>
                          <a:spcPts val="1200"/>
                        </a:spcBef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Enfants/Adolescents</a:t>
                      </a:r>
                    </a:p>
                    <a:p>
                      <a:pPr defTabSz="457200">
                        <a:spcBef>
                          <a:spcPts val="1200"/>
                        </a:spcBef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Familles</a:t>
                      </a:r>
                    </a:p>
                    <a:p>
                      <a:pPr defTabSz="457200">
                        <a:spcBef>
                          <a:spcPts val="1200"/>
                        </a:spcBef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Structures éducatives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spcBef>
                          <a:spcPts val="12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Apprentissage par le jeu
Safe space/Alternative éducative aux écrans
Développement de la créativité et de la coopération
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after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6" dur="400" fill="hold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Class="exit" nodeType="after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10" dur="500" fill="hold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Class="exit" nodeType="after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14" dur="400" fill="hold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"/>
                            </p:stCondLst>
                            <p:childTnLst>
                              <p:par>
                                <p:cTn id="17" presetClass="exit" nodeType="after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18" dur="500" fill="hold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path" nodeType="withEffect" presetSubtype="0" presetID="-1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67743 0.506934" origin="layout" pathEditMode="relative">
                                      <p:cBhvr>
                                        <p:cTn id="22" dur="100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mph" nodeType="withEffect" presetSubtype="0" presetID="6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1000" fill="hold"/>
                                        <p:tgtEl>
                                          <p:spTgt spid="569"/>
                                        </p:tgtEl>
                                      </p:cBhvr>
                                      <p:by x="235544" y="235544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mph" nodeType="withEffect" presetID="9" grpId="7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7"/>
                                      </p:to>
                                    </p:set>
                                    <p:animEffect filter="image" prLst="opacity: 0.37; ">
                                      <p:cBhvr>
                                        <p:cTn id="29" dur="indefinite" fill="hold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path" nodeType="withEffect" presetSubtype="0" presetID="-1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25041 -0.133059" origin="layout" pathEditMode="relative">
                                      <p:cBhvr>
                                        <p:cTn id="32" dur="10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mph" nodeType="withEffect" presetSubtype="0" presetID="6" grpId="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1000" fill="hold"/>
                                        <p:tgtEl>
                                          <p:spTgt spid="573"/>
                                        </p:tgtEl>
                                      </p:cBhvr>
                                      <p:by x="135385" y="135385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Class="entr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9" dur="10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Class="entr" nodeType="after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3" dur="10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Class="entr" nodeType="after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7" dur="10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Class="entr" nodeType="afterEffect" presetID="10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1" dur="10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Class="entr" nodeType="afterEffect" presetID="10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5" dur="10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Class="entr" nodeType="afterEffect" presetID="10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9" dur="10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Class="entr" nodeType="afterEffect" presetID="10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3" dur="10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Class="entr" nodeType="after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Class="entr" nodeType="after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63" grpId="16"/>
      <p:bldP build="whole" bldLvl="1" animBg="1" rev="0" advAuto="0" spid="567" grpId="14"/>
      <p:bldP build="whole" bldLvl="1" animBg="1" rev="0" advAuto="0" spid="575" grpId="10"/>
      <p:bldP build="whole" bldLvl="1" animBg="1" rev="0" advAuto="0" spid="576" grpId="17"/>
      <p:bldP build="whole" bldLvl="1" animBg="1" rev="0" advAuto="0" spid="568" grpId="13"/>
      <p:bldP build="whole" bldLvl="1" animBg="1" rev="0" advAuto="0" spid="574" grpId="2"/>
      <p:bldP build="whole" bldLvl="1" animBg="1" rev="0" advAuto="0" spid="573" grpId="9"/>
      <p:bldP build="whole" bldLvl="1" animBg="1" rev="0" advAuto="0" spid="564" grpId="15"/>
      <p:bldP build="whole" bldLvl="1" animBg="1" rev="0" advAuto="0" spid="569" grpId="6"/>
      <p:bldP build="whole" bldLvl="1" animBg="1" rev="0" advAuto="0" spid="569" grpId="7"/>
      <p:bldP build="whole" bldLvl="1" animBg="1" rev="0" advAuto="0" spid="577" grpId="18"/>
      <p:bldP build="whole" bldLvl="1" animBg="1" rev="0" advAuto="0" spid="565" grpId="11"/>
      <p:bldP build="whole" bldLvl="1" animBg="1" rev="0" advAuto="0" spid="570" grpId="1"/>
      <p:bldP build="whole" bldLvl="1" animBg="1" rev="0" advAuto="0" spid="566" grpId="12"/>
      <p:bldP build="whole" bldLvl="1" animBg="1" rev="0" advAuto="0" spid="572" grpId="4"/>
      <p:bldP build="whole" bldLvl="1" animBg="1" rev="0" advAuto="0" spid="571" grpId="3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" name="022e0c82-d3f6-4199-8820-8cbe61201b06.png" descr="022e0c82-d3f6-4199-8820-8cbe61201b06.png"/>
          <p:cNvPicPr>
            <a:picLocks noChangeAspect="1"/>
          </p:cNvPicPr>
          <p:nvPr/>
        </p:nvPicPr>
        <p:blipFill>
          <a:blip r:embed="rId2">
            <a:alphaModFix amt="51741"/>
            <a:extLst/>
          </a:blip>
          <a:stretch>
            <a:fillRect/>
          </a:stretch>
        </p:blipFill>
        <p:spPr>
          <a:xfrm>
            <a:off x="5689600" y="-1793002"/>
            <a:ext cx="13004800" cy="13004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80" name="223401c4-9c01-4d73-8b4b-6f7d0cc2d8bd.png" descr="223401c4-9c01-4d73-8b4b-6f7d0cc2d8bd.png"/>
          <p:cNvPicPr>
            <a:picLocks noChangeAspect="1"/>
          </p:cNvPicPr>
          <p:nvPr/>
        </p:nvPicPr>
        <p:blipFill>
          <a:blip r:embed="rId3">
            <a:alphaModFix amt="61974"/>
            <a:extLst/>
          </a:blip>
          <a:stretch>
            <a:fillRect/>
          </a:stretch>
        </p:blipFill>
        <p:spPr>
          <a:xfrm>
            <a:off x="10106521" y="2267260"/>
            <a:ext cx="14468111" cy="14468112"/>
          </a:xfrm>
          <a:prstGeom prst="rect">
            <a:avLst/>
          </a:prstGeom>
          <a:ln w="12700">
            <a:miter lim="400000"/>
          </a:ln>
        </p:spPr>
      </p:pic>
      <p:pic>
        <p:nvPicPr>
          <p:cNvPr id="581" name="9febebde-3cbe-43a5-9975-4e70c3a0bf17.png" descr="9febebde-3cbe-43a5-9975-4e70c3a0bf17.png"/>
          <p:cNvPicPr>
            <a:picLocks noChangeAspect="1"/>
          </p:cNvPicPr>
          <p:nvPr/>
        </p:nvPicPr>
        <p:blipFill>
          <a:blip r:embed="rId4">
            <a:alphaModFix amt="58618"/>
            <a:extLst/>
          </a:blip>
          <a:stretch>
            <a:fillRect/>
          </a:stretch>
        </p:blipFill>
        <p:spPr>
          <a:xfrm flipH="1">
            <a:off x="323530" y="2743551"/>
            <a:ext cx="13907459" cy="13907459"/>
          </a:xfrm>
          <a:prstGeom prst="rect">
            <a:avLst/>
          </a:prstGeom>
          <a:ln w="12700">
            <a:miter lim="400000"/>
          </a:ln>
        </p:spPr>
      </p:pic>
      <p:sp>
        <p:nvSpPr>
          <p:cNvPr id="582" name="Partager">
            <a:hlinkClick r:id="rId5" invalidUrl="" action="ppaction://hlinksldjump" tgtFrame="" tooltip="" history="1" highlightClick="0" endSnd="0"/>
          </p:cNvPr>
          <p:cNvSpPr txBox="1"/>
          <p:nvPr/>
        </p:nvSpPr>
        <p:spPr>
          <a:xfrm>
            <a:off x="3141612" y="7586619"/>
            <a:ext cx="7152133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Partager</a:t>
            </a:r>
          </a:p>
        </p:txBody>
      </p:sp>
      <p:sp>
        <p:nvSpPr>
          <p:cNvPr id="583" name="Découvrir">
            <a:hlinkClick r:id="" invalidUrl="" action="ppaction://hlinkshowjump?jump=nextslide" tgtFrame="" tooltip="" history="1" highlightClick="0" endSnd="0"/>
          </p:cNvPr>
          <p:cNvSpPr txBox="1"/>
          <p:nvPr/>
        </p:nvSpPr>
        <p:spPr>
          <a:xfrm>
            <a:off x="7811376" y="2437307"/>
            <a:ext cx="7921753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Découvrir</a:t>
            </a:r>
          </a:p>
        </p:txBody>
      </p:sp>
      <p:sp>
        <p:nvSpPr>
          <p:cNvPr id="584" name="Convivialité">
            <a:hlinkClick r:id="rId6" invalidUrl="" action="ppaction://hlinksldjump" tgtFrame="" tooltip="" history="1" highlightClick="0" endSnd="0"/>
          </p:cNvPr>
          <p:cNvSpPr txBox="1"/>
          <p:nvPr/>
        </p:nvSpPr>
        <p:spPr>
          <a:xfrm>
            <a:off x="12920814" y="8285048"/>
            <a:ext cx="9287257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Convivialité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Rectangle"/>
          <p:cNvSpPr/>
          <p:nvPr/>
        </p:nvSpPr>
        <p:spPr>
          <a:xfrm>
            <a:off x="1425418" y="9486355"/>
            <a:ext cx="10823643" cy="3414416"/>
          </a:xfrm>
          <a:prstGeom prst="rect">
            <a:avLst/>
          </a:prstGeom>
          <a:blipFill>
            <a:blip r:embed="rId2">
              <a:alphaModFix amt="59790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587" name="Rectangle"/>
          <p:cNvSpPr/>
          <p:nvPr/>
        </p:nvSpPr>
        <p:spPr>
          <a:xfrm>
            <a:off x="12476125" y="9476287"/>
            <a:ext cx="10823643" cy="3453381"/>
          </a:xfrm>
          <a:prstGeom prst="rect">
            <a:avLst/>
          </a:prstGeom>
          <a:blipFill>
            <a:blip r:embed="rId3">
              <a:alphaModFix amt="59790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588" name="Rectangle"/>
          <p:cNvSpPr/>
          <p:nvPr/>
        </p:nvSpPr>
        <p:spPr>
          <a:xfrm>
            <a:off x="1455069" y="3905352"/>
            <a:ext cx="21798171" cy="1608095"/>
          </a:xfrm>
          <a:prstGeom prst="rect">
            <a:avLst/>
          </a:prstGeom>
          <a:blipFill>
            <a:blip r:embed="rId4">
              <a:alphaModFix amt="59790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589" name="Rectangle"/>
          <p:cNvSpPr/>
          <p:nvPr/>
        </p:nvSpPr>
        <p:spPr>
          <a:xfrm>
            <a:off x="16110208" y="5672542"/>
            <a:ext cx="7152133" cy="3641585"/>
          </a:xfrm>
          <a:prstGeom prst="rect">
            <a:avLst/>
          </a:prstGeom>
          <a:blipFill>
            <a:blip r:embed="rId5">
              <a:alphaModFix amt="59790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590" name="Rectangle"/>
          <p:cNvSpPr/>
          <p:nvPr/>
        </p:nvSpPr>
        <p:spPr>
          <a:xfrm>
            <a:off x="8778088" y="5672542"/>
            <a:ext cx="7152132" cy="3641585"/>
          </a:xfrm>
          <a:prstGeom prst="rect">
            <a:avLst/>
          </a:prstGeom>
          <a:blipFill>
            <a:blip r:embed="rId6">
              <a:alphaModFix amt="59790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591" name="Rectangle"/>
          <p:cNvSpPr/>
          <p:nvPr/>
        </p:nvSpPr>
        <p:spPr>
          <a:xfrm>
            <a:off x="1445968" y="5672542"/>
            <a:ext cx="7152132" cy="3641585"/>
          </a:xfrm>
          <a:prstGeom prst="rect">
            <a:avLst/>
          </a:prstGeom>
          <a:blipFill>
            <a:blip r:embed="rId7">
              <a:alphaModFix amt="59790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pic>
        <p:nvPicPr>
          <p:cNvPr id="592" name="022e0c82-d3f6-4199-8820-8cbe61201b06.png" descr="022e0c82-d3f6-4199-8820-8cbe61201b06.png"/>
          <p:cNvPicPr>
            <a:picLocks noChangeAspect="1"/>
          </p:cNvPicPr>
          <p:nvPr/>
        </p:nvPicPr>
        <p:blipFill>
          <a:blip r:embed="rId8">
            <a:alphaModFix amt="51741"/>
            <a:extLst/>
          </a:blip>
          <a:stretch>
            <a:fillRect/>
          </a:stretch>
        </p:blipFill>
        <p:spPr>
          <a:xfrm>
            <a:off x="5689600" y="-1793002"/>
            <a:ext cx="13004800" cy="13004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93" name="223401c4-9c01-4d73-8b4b-6f7d0cc2d8bd.png" descr="223401c4-9c01-4d73-8b4b-6f7d0cc2d8bd.png"/>
          <p:cNvPicPr>
            <a:picLocks noChangeAspect="1"/>
          </p:cNvPicPr>
          <p:nvPr/>
        </p:nvPicPr>
        <p:blipFill>
          <a:blip r:embed="rId9">
            <a:alphaModFix amt="61974"/>
            <a:extLst/>
          </a:blip>
          <a:stretch>
            <a:fillRect/>
          </a:stretch>
        </p:blipFill>
        <p:spPr>
          <a:xfrm>
            <a:off x="10106521" y="2267260"/>
            <a:ext cx="14468111" cy="14468112"/>
          </a:xfrm>
          <a:prstGeom prst="rect">
            <a:avLst/>
          </a:prstGeom>
          <a:ln w="12700">
            <a:miter lim="400000"/>
          </a:ln>
        </p:spPr>
      </p:pic>
      <p:pic>
        <p:nvPicPr>
          <p:cNvPr id="594" name="9febebde-3cbe-43a5-9975-4e70c3a0bf17.png" descr="9febebde-3cbe-43a5-9975-4e70c3a0bf17.png"/>
          <p:cNvPicPr>
            <a:picLocks noChangeAspect="1"/>
          </p:cNvPicPr>
          <p:nvPr/>
        </p:nvPicPr>
        <p:blipFill>
          <a:blip r:embed="rId10">
            <a:alphaModFix amt="58618"/>
            <a:extLst/>
          </a:blip>
          <a:stretch>
            <a:fillRect/>
          </a:stretch>
        </p:blipFill>
        <p:spPr>
          <a:xfrm flipH="1">
            <a:off x="323530" y="2743551"/>
            <a:ext cx="13907459" cy="13907459"/>
          </a:xfrm>
          <a:prstGeom prst="rect">
            <a:avLst/>
          </a:prstGeom>
          <a:ln w="12700">
            <a:miter lim="400000"/>
          </a:ln>
        </p:spPr>
      </p:pic>
      <p:sp>
        <p:nvSpPr>
          <p:cNvPr id="595" name="Partager"/>
          <p:cNvSpPr txBox="1"/>
          <p:nvPr/>
        </p:nvSpPr>
        <p:spPr>
          <a:xfrm>
            <a:off x="3141612" y="7586619"/>
            <a:ext cx="7152133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Partager</a:t>
            </a:r>
          </a:p>
        </p:txBody>
      </p:sp>
      <p:sp>
        <p:nvSpPr>
          <p:cNvPr id="596" name="Découvrir"/>
          <p:cNvSpPr txBox="1"/>
          <p:nvPr/>
        </p:nvSpPr>
        <p:spPr>
          <a:xfrm>
            <a:off x="7811376" y="2437307"/>
            <a:ext cx="7921753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Découvrir</a:t>
            </a:r>
          </a:p>
        </p:txBody>
      </p:sp>
      <p:sp>
        <p:nvSpPr>
          <p:cNvPr id="597" name="Convivialité"/>
          <p:cNvSpPr txBox="1"/>
          <p:nvPr/>
        </p:nvSpPr>
        <p:spPr>
          <a:xfrm>
            <a:off x="12920814" y="8285048"/>
            <a:ext cx="9287257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Convivialité</a:t>
            </a:r>
          </a:p>
        </p:txBody>
      </p:sp>
      <p:sp>
        <p:nvSpPr>
          <p:cNvPr id="598" name="Jouer ensemble simplement"/>
          <p:cNvSpPr txBox="1"/>
          <p:nvPr/>
        </p:nvSpPr>
        <p:spPr>
          <a:xfrm>
            <a:off x="1007020" y="2460684"/>
            <a:ext cx="9359877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spcBef>
                <a:spcPts val="0"/>
              </a:spcBef>
              <a:defRPr b="1" sz="5500" u="sng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Jouer ensemble simplement</a:t>
            </a:r>
          </a:p>
        </p:txBody>
      </p:sp>
      <p:graphicFrame>
        <p:nvGraphicFramePr>
          <p:cNvPr id="599" name="Tableau 1"/>
          <p:cNvGraphicFramePr/>
          <p:nvPr/>
        </p:nvGraphicFramePr>
        <p:xfrm>
          <a:off x="1517689" y="3898141"/>
          <a:ext cx="22190361" cy="552868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392553"/>
                <a:gridCol w="7392553"/>
                <a:gridCol w="7392553"/>
              </a:tblGrid>
              <a:tr h="1760441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33021"/>
                              <a:satOff val="15631"/>
                              <a:lumOff val="-38912"/>
                            </a:schemeClr>
                          </a:solidFill>
                          <a:latin typeface="Abrosia"/>
                          <a:ea typeface="Abrosia"/>
                          <a:cs typeface="Abrosia"/>
                          <a:sym typeface="Abrosia"/>
                        </a:rPr>
                        <a:t>bar à jeux accessible</a:t>
                      </a:r>
                    </a:p>
                  </a:txBody>
                  <a:tcPr marL="50800" marR="50800" marT="50800" marB="50800" anchor="ctr" anchorCtr="0" horzOverflow="overflow">
                    <a:lnR w="0">
                      <a:miter lim="400000"/>
                    </a:lnR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33021"/>
                              <a:satOff val="15631"/>
                              <a:lumOff val="-38912"/>
                            </a:schemeClr>
                          </a:solidFill>
                          <a:latin typeface="Abrosia"/>
                          <a:ea typeface="Abrosia"/>
                          <a:cs typeface="Abrosia"/>
                          <a:sym typeface="Abrosia"/>
                        </a:rPr>
                        <a:t>Expérience
Accompagné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33021"/>
                              <a:satOff val="15631"/>
                              <a:lumOff val="-38912"/>
                            </a:schemeClr>
                          </a:solidFill>
                          <a:latin typeface="Abrosia"/>
                          <a:ea typeface="Abrosia"/>
                          <a:cs typeface="Abrosia"/>
                          <a:sym typeface="Abrosia"/>
                        </a:rPr>
                        <a:t>Location de Jeux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B w="0">
                      <a:miter lim="400000"/>
                    </a:lnB>
                  </a:tcPr>
                </a:tc>
              </a:tr>
              <a:tr h="3755539">
                <a:tc>
                  <a:txBody>
                    <a:bodyPr/>
                    <a:lstStyle/>
                    <a:p>
                      <a:pPr marL="287231" indent="-287231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 Jeux familiaux et jeux d’ambiance</a:t>
                      </a:r>
                    </a:p>
                    <a:p>
                      <a:pPr marL="287231" indent="-287231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 Découverte facile, même pour les débutants</a:t>
                      </a:r>
                    </a:p>
                  </a:txBody>
                  <a:tcPr marL="50800" marR="50800" marT="50800" marB="50800" anchor="ctr" anchorCtr="0" horzOverflow="overflow"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marL="149859" indent="-149859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 Conseils et explication des règles</a:t>
                      </a:r>
                    </a:p>
                    <a:p>
                      <a:pPr marL="149859" indent="-149859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 Orientation vers les jeux adaptés au groupe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marL="149859" indent="-149859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 Emprunter des jeux pour jouer à la maison</a:t>
                      </a:r>
                    </a:p>
                    <a:p>
                      <a:pPr marL="149859" indent="-149859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 Découvrir de nouveaux jeux régulièrement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T w="0">
                      <a:miter lim="400000"/>
                    </a:lnT>
                  </a:tcPr>
                </a:tc>
              </a:tr>
            </a:tbl>
          </a:graphicData>
        </a:graphic>
      </p:graphicFrame>
      <p:graphicFrame>
        <p:nvGraphicFramePr>
          <p:cNvPr id="600" name="Tableau 2"/>
          <p:cNvGraphicFramePr/>
          <p:nvPr/>
        </p:nvGraphicFramePr>
        <p:xfrm>
          <a:off x="1381354" y="9473223"/>
          <a:ext cx="21958301" cy="345338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972800"/>
                <a:gridCol w="10972800"/>
              </a:tblGrid>
              <a:tr h="847832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33021"/>
                              <a:satOff val="15631"/>
                              <a:lumOff val="-38912"/>
                            </a:schemeClr>
                          </a:solidFill>
                          <a:latin typeface="Abrosia"/>
                          <a:ea typeface="Abrosia"/>
                          <a:cs typeface="Abrosia"/>
                          <a:sym typeface="Abrosia"/>
                        </a:rPr>
                        <a:t>Publics concernés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33021"/>
                              <a:satOff val="15631"/>
                              <a:lumOff val="-38912"/>
                            </a:schemeClr>
                          </a:solidFill>
                          <a:latin typeface="Abrosia"/>
                          <a:ea typeface="Abrosia"/>
                          <a:cs typeface="Abrosia"/>
                          <a:sym typeface="Abrosia"/>
                        </a:rPr>
                        <a:t>Valeur Ajoutée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2592847">
                <a:tc>
                  <a:txBody>
                    <a:bodyPr/>
                    <a:lstStyle/>
                    <a:p>
                      <a:pPr defTabSz="457200">
                        <a:spcBef>
                          <a:spcPts val="12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4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Familles/Groupes d’amis
Joueurs occasionnels/Confirmés
Habitants du centre-ville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spcBef>
                          <a:spcPts val="12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Démocratisation du jeu de société
Activité sociale simple et accessible
Création d’un lieu 
de rencontre autour du jeu
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after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6" dur="400" fill="hold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Class="exit" nodeType="after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10" dur="500" fill="hold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Class="exit" nodeType="after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14" dur="1500" fill="hold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path" nodeType="with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60222 -0.502261" origin="layout" pathEditMode="relative">
                                      <p:cBhvr>
                                        <p:cTn id="18" dur="10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Class="exit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1" dur="1000" fill="hold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path" nodeType="withEffect" presetSubtype="0" presetID="-1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153709 -0.176568" origin="layout" pathEditMode="relative">
                                      <p:cBhvr>
                                        <p:cTn id="25" dur="10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mph" nodeType="withEffect" presetSubtype="0" presetID="6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594"/>
                                        </p:tgtEl>
                                      </p:cBhvr>
                                      <p:by x="194088" y="194088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mph" nodeType="afterEffect" presetSubtype="0" presetID="6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1000" fill="hold"/>
                                        <p:tgtEl>
                                          <p:spTgt spid="595"/>
                                        </p:tgtEl>
                                      </p:cBhvr>
                                      <p:by x="118837" y="118837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path" nodeType="withEffect" presetSubtype="0" presetID="-1" grpId="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67743 0.506934" origin="layout" pathEditMode="relative">
                                      <p:cBhvr>
                                        <p:cTn id="34" dur="100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mph" nodeType="withEffect" presetSubtype="0" presetID="6" grpId="1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592"/>
                                        </p:tgtEl>
                                      </p:cBhvr>
                                      <p:by x="235544" y="235544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mph" nodeType="withEffect" presetID="9" grpId="1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indefinite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7"/>
                                      </p:to>
                                    </p:set>
                                    <p:animEffect filter="image" prLst="opacity: 0.37; ">
                                      <p:cBhvr>
                                        <p:cTn id="41" dur="indefinite" fill="hold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Class="entr" nodeType="after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5" dur="10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Class="entr" nodeType="afterEffect" presetID="10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9" dur="10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Class="entr" nodeType="afterEffect" presetID="10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3" dur="10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Class="entr" nodeType="afterEffect" presetID="10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7" dur="10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Class="entr" nodeType="afterEffect" presetID="10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1" dur="10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Class="entr" nodeType="afterEffect" presetID="10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5" dur="10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Class="entr" nodeType="afterEffect" presetID="10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9" dur="10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Class="entr" nodeType="after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Class="entr" nodeType="afterEffect" presetSubtype="0" presetID="1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88" grpId="13"/>
      <p:bldP build="whole" bldLvl="1" animBg="1" rev="0" advAuto="0" spid="592" grpId="3"/>
      <p:bldP build="whole" bldLvl="1" animBg="1" rev="0" advAuto="0" spid="599" grpId="19"/>
      <p:bldP build="whole" bldLvl="1" animBg="1" rev="0" advAuto="0" spid="593" grpId="1"/>
      <p:bldP build="whole" bldLvl="1" animBg="1" rev="0" advAuto="0" spid="590" grpId="16"/>
      <p:bldP build="whole" bldLvl="1" animBg="1" rev="0" advAuto="0" spid="596" grpId="5"/>
      <p:bldP build="whole" bldLvl="1" animBg="1" rev="0" advAuto="0" spid="594" grpId="7"/>
      <p:bldP build="whole" bldLvl="1" animBg="1" rev="0" advAuto="0" spid="592" grpId="10"/>
      <p:bldP build="whole" bldLvl="1" animBg="1" rev="0" advAuto="0" spid="592" grpId="11"/>
      <p:bldP build="whole" bldLvl="1" animBg="1" rev="0" advAuto="0" spid="597" grpId="2"/>
      <p:bldP build="whole" bldLvl="1" animBg="1" rev="0" advAuto="0" spid="589" grpId="14"/>
      <p:bldP build="whole" bldLvl="1" animBg="1" rev="0" advAuto="0" spid="586" grpId="18"/>
      <p:bldP build="whole" bldLvl="1" animBg="1" rev="0" advAuto="0" spid="600" grpId="20"/>
      <p:bldP build="whole" bldLvl="1" animBg="1" rev="0" advAuto="0" spid="598" grpId="12"/>
      <p:bldP build="whole" bldLvl="1" animBg="1" rev="0" advAuto="0" spid="587" grpId="17"/>
      <p:bldP build="whole" bldLvl="1" animBg="1" rev="0" advAuto="0" spid="591" grpId="15"/>
      <p:bldP build="whole" bldLvl="1" animBg="1" rev="0" advAuto="0" spid="595" grpId="8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022e0c82-d3f6-4199-8820-8cbe61201b06.png" descr="022e0c82-d3f6-4199-8820-8cbe61201b06.png"/>
          <p:cNvPicPr>
            <a:picLocks noChangeAspect="1"/>
          </p:cNvPicPr>
          <p:nvPr/>
        </p:nvPicPr>
        <p:blipFill>
          <a:blip r:embed="rId2">
            <a:alphaModFix amt="51741"/>
            <a:extLst/>
          </a:blip>
          <a:stretch>
            <a:fillRect/>
          </a:stretch>
        </p:blipFill>
        <p:spPr>
          <a:xfrm>
            <a:off x="5689600" y="-1793002"/>
            <a:ext cx="13004800" cy="13004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03" name="223401c4-9c01-4d73-8b4b-6f7d0cc2d8bd.png" descr="223401c4-9c01-4d73-8b4b-6f7d0cc2d8bd.png"/>
          <p:cNvPicPr>
            <a:picLocks noChangeAspect="1"/>
          </p:cNvPicPr>
          <p:nvPr/>
        </p:nvPicPr>
        <p:blipFill>
          <a:blip r:embed="rId3">
            <a:alphaModFix amt="61974"/>
            <a:extLst/>
          </a:blip>
          <a:stretch>
            <a:fillRect/>
          </a:stretch>
        </p:blipFill>
        <p:spPr>
          <a:xfrm>
            <a:off x="10106521" y="2267260"/>
            <a:ext cx="14468111" cy="14468112"/>
          </a:xfrm>
          <a:prstGeom prst="rect">
            <a:avLst/>
          </a:prstGeom>
          <a:ln w="12700">
            <a:miter lim="400000"/>
          </a:ln>
        </p:spPr>
      </p:pic>
      <p:pic>
        <p:nvPicPr>
          <p:cNvPr id="604" name="9febebde-3cbe-43a5-9975-4e70c3a0bf17.png" descr="9febebde-3cbe-43a5-9975-4e70c3a0bf17.png"/>
          <p:cNvPicPr>
            <a:picLocks noChangeAspect="1"/>
          </p:cNvPicPr>
          <p:nvPr/>
        </p:nvPicPr>
        <p:blipFill>
          <a:blip r:embed="rId4">
            <a:alphaModFix amt="58618"/>
            <a:extLst/>
          </a:blip>
          <a:stretch>
            <a:fillRect/>
          </a:stretch>
        </p:blipFill>
        <p:spPr>
          <a:xfrm flipH="1">
            <a:off x="323530" y="2743551"/>
            <a:ext cx="13907459" cy="13907459"/>
          </a:xfrm>
          <a:prstGeom prst="rect">
            <a:avLst/>
          </a:prstGeom>
          <a:ln w="12700">
            <a:miter lim="400000"/>
          </a:ln>
        </p:spPr>
      </p:pic>
      <p:sp>
        <p:nvSpPr>
          <p:cNvPr id="605" name="Partager">
            <a:hlinkClick r:id="rId5" invalidUrl="" action="ppaction://hlinksldjump" tgtFrame="" tooltip="" history="1" highlightClick="0" endSnd="0"/>
          </p:cNvPr>
          <p:cNvSpPr txBox="1"/>
          <p:nvPr/>
        </p:nvSpPr>
        <p:spPr>
          <a:xfrm>
            <a:off x="3141612" y="7586619"/>
            <a:ext cx="7152133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Partager</a:t>
            </a:r>
          </a:p>
        </p:txBody>
      </p:sp>
      <p:sp>
        <p:nvSpPr>
          <p:cNvPr id="606" name="Découvrir">
            <a:hlinkClick r:id="" invalidUrl="" action="ppaction://hlinkshowjump?jump=nextslide" tgtFrame="" tooltip="" history="1" highlightClick="0" endSnd="0"/>
          </p:cNvPr>
          <p:cNvSpPr txBox="1"/>
          <p:nvPr/>
        </p:nvSpPr>
        <p:spPr>
          <a:xfrm>
            <a:off x="7811376" y="2437307"/>
            <a:ext cx="7921753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Découvrir</a:t>
            </a:r>
          </a:p>
        </p:txBody>
      </p:sp>
      <p:sp>
        <p:nvSpPr>
          <p:cNvPr id="607" name="Convivialité">
            <a:hlinkClick r:id="rId6" invalidUrl="" action="ppaction://hlinksldjump" tgtFrame="" tooltip="" history="1" highlightClick="0" endSnd="0"/>
          </p:cNvPr>
          <p:cNvSpPr txBox="1"/>
          <p:nvPr/>
        </p:nvSpPr>
        <p:spPr>
          <a:xfrm>
            <a:off x="12920814" y="8285048"/>
            <a:ext cx="9287257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Convivialité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Rectangle"/>
          <p:cNvSpPr/>
          <p:nvPr/>
        </p:nvSpPr>
        <p:spPr>
          <a:xfrm>
            <a:off x="1425418" y="9486355"/>
            <a:ext cx="10823643" cy="3414416"/>
          </a:xfrm>
          <a:prstGeom prst="rect">
            <a:avLst/>
          </a:prstGeom>
          <a:blipFill>
            <a:blip r:embed="rId2">
              <a:alphaModFix amt="57559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610" name="Rectangle"/>
          <p:cNvSpPr/>
          <p:nvPr/>
        </p:nvSpPr>
        <p:spPr>
          <a:xfrm>
            <a:off x="12476125" y="9476287"/>
            <a:ext cx="10823643" cy="3453381"/>
          </a:xfrm>
          <a:prstGeom prst="rect">
            <a:avLst/>
          </a:prstGeom>
          <a:blipFill>
            <a:blip r:embed="rId3">
              <a:alphaModFix amt="57559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611" name="Rectangle"/>
          <p:cNvSpPr/>
          <p:nvPr/>
        </p:nvSpPr>
        <p:spPr>
          <a:xfrm>
            <a:off x="1455069" y="3905352"/>
            <a:ext cx="21798171" cy="1608095"/>
          </a:xfrm>
          <a:prstGeom prst="rect">
            <a:avLst/>
          </a:prstGeom>
          <a:blipFill>
            <a:blip r:embed="rId4">
              <a:alphaModFix amt="57559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612" name="Rectangle"/>
          <p:cNvSpPr/>
          <p:nvPr/>
        </p:nvSpPr>
        <p:spPr>
          <a:xfrm>
            <a:off x="16110208" y="5672542"/>
            <a:ext cx="7152133" cy="3641585"/>
          </a:xfrm>
          <a:prstGeom prst="rect">
            <a:avLst/>
          </a:prstGeom>
          <a:blipFill>
            <a:blip r:embed="rId5">
              <a:alphaModFix amt="57559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613" name="Rectangle"/>
          <p:cNvSpPr/>
          <p:nvPr/>
        </p:nvSpPr>
        <p:spPr>
          <a:xfrm>
            <a:off x="8778088" y="5672542"/>
            <a:ext cx="7152132" cy="3641585"/>
          </a:xfrm>
          <a:prstGeom prst="rect">
            <a:avLst/>
          </a:prstGeom>
          <a:blipFill>
            <a:blip r:embed="rId6">
              <a:alphaModFix amt="57559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sp>
        <p:nvSpPr>
          <p:cNvPr id="614" name="Rectangle"/>
          <p:cNvSpPr/>
          <p:nvPr/>
        </p:nvSpPr>
        <p:spPr>
          <a:xfrm>
            <a:off x="1445968" y="5672542"/>
            <a:ext cx="7152132" cy="3641585"/>
          </a:xfrm>
          <a:prstGeom prst="rect">
            <a:avLst/>
          </a:prstGeom>
          <a:blipFill>
            <a:blip r:embed="rId7">
              <a:alphaModFix amt="57559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800">
                <a:solidFill>
                  <a:srgbClr val="F5F8EB"/>
                </a:solidFill>
              </a:defRPr>
            </a:pPr>
          </a:p>
        </p:txBody>
      </p:sp>
      <p:pic>
        <p:nvPicPr>
          <p:cNvPr id="615" name="022e0c82-d3f6-4199-8820-8cbe61201b06.png" descr="022e0c82-d3f6-4199-8820-8cbe61201b06.png"/>
          <p:cNvPicPr>
            <a:picLocks noChangeAspect="1"/>
          </p:cNvPicPr>
          <p:nvPr/>
        </p:nvPicPr>
        <p:blipFill>
          <a:blip r:embed="rId8">
            <a:alphaModFix amt="51741"/>
            <a:extLst/>
          </a:blip>
          <a:stretch>
            <a:fillRect/>
          </a:stretch>
        </p:blipFill>
        <p:spPr>
          <a:xfrm>
            <a:off x="5689600" y="-1793002"/>
            <a:ext cx="13004800" cy="13004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16" name="223401c4-9c01-4d73-8b4b-6f7d0cc2d8bd.png" descr="223401c4-9c01-4d73-8b4b-6f7d0cc2d8bd.png"/>
          <p:cNvPicPr>
            <a:picLocks noChangeAspect="1"/>
          </p:cNvPicPr>
          <p:nvPr/>
        </p:nvPicPr>
        <p:blipFill>
          <a:blip r:embed="rId9">
            <a:alphaModFix amt="56156"/>
            <a:extLst/>
          </a:blip>
          <a:stretch>
            <a:fillRect/>
          </a:stretch>
        </p:blipFill>
        <p:spPr>
          <a:xfrm>
            <a:off x="10106521" y="2267260"/>
            <a:ext cx="14468111" cy="14468112"/>
          </a:xfrm>
          <a:prstGeom prst="rect">
            <a:avLst/>
          </a:prstGeom>
          <a:ln w="12700">
            <a:miter lim="400000"/>
          </a:ln>
        </p:spPr>
      </p:pic>
      <p:pic>
        <p:nvPicPr>
          <p:cNvPr id="617" name="9febebde-3cbe-43a5-9975-4e70c3a0bf17.png" descr="9febebde-3cbe-43a5-9975-4e70c3a0bf17.png"/>
          <p:cNvPicPr>
            <a:picLocks noChangeAspect="1"/>
          </p:cNvPicPr>
          <p:nvPr/>
        </p:nvPicPr>
        <p:blipFill>
          <a:blip r:embed="rId10">
            <a:alphaModFix amt="58618"/>
            <a:extLst/>
          </a:blip>
          <a:stretch>
            <a:fillRect/>
          </a:stretch>
        </p:blipFill>
        <p:spPr>
          <a:xfrm flipH="1">
            <a:off x="323530" y="2743551"/>
            <a:ext cx="13907459" cy="13907459"/>
          </a:xfrm>
          <a:prstGeom prst="rect">
            <a:avLst/>
          </a:prstGeom>
          <a:ln w="12700">
            <a:miter lim="400000"/>
          </a:ln>
        </p:spPr>
      </p:pic>
      <p:sp>
        <p:nvSpPr>
          <p:cNvPr id="618" name="Partager"/>
          <p:cNvSpPr txBox="1"/>
          <p:nvPr/>
        </p:nvSpPr>
        <p:spPr>
          <a:xfrm>
            <a:off x="3141612" y="7586619"/>
            <a:ext cx="7152133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Partager</a:t>
            </a:r>
          </a:p>
        </p:txBody>
      </p:sp>
      <p:sp>
        <p:nvSpPr>
          <p:cNvPr id="619" name="Découvrir"/>
          <p:cNvSpPr txBox="1"/>
          <p:nvPr/>
        </p:nvSpPr>
        <p:spPr>
          <a:xfrm>
            <a:off x="7811376" y="2437307"/>
            <a:ext cx="7921753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Découvrir</a:t>
            </a:r>
          </a:p>
        </p:txBody>
      </p:sp>
      <p:sp>
        <p:nvSpPr>
          <p:cNvPr id="620" name="Convivialité"/>
          <p:cNvSpPr txBox="1"/>
          <p:nvPr/>
        </p:nvSpPr>
        <p:spPr>
          <a:xfrm>
            <a:off x="12920814" y="8285048"/>
            <a:ext cx="9287257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Convivialité</a:t>
            </a:r>
          </a:p>
        </p:txBody>
      </p:sp>
      <p:sp>
        <p:nvSpPr>
          <p:cNvPr id="621" name="Un lieu pensé pour les familles"/>
          <p:cNvSpPr txBox="1"/>
          <p:nvPr/>
        </p:nvSpPr>
        <p:spPr>
          <a:xfrm>
            <a:off x="1007020" y="2460684"/>
            <a:ext cx="10178431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spcBef>
                <a:spcPts val="0"/>
              </a:spcBef>
              <a:defRPr b="1" sz="5500" u="sng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Un lieu pensé pour les familles</a:t>
            </a:r>
          </a:p>
        </p:txBody>
      </p:sp>
      <p:graphicFrame>
        <p:nvGraphicFramePr>
          <p:cNvPr id="622" name="Tableau 1"/>
          <p:cNvGraphicFramePr/>
          <p:nvPr/>
        </p:nvGraphicFramePr>
        <p:xfrm>
          <a:off x="1517689" y="3898141"/>
          <a:ext cx="22190361" cy="552868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392553"/>
                <a:gridCol w="7392553"/>
                <a:gridCol w="7392553"/>
              </a:tblGrid>
              <a:tr h="1760441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33021"/>
                              <a:satOff val="15631"/>
                              <a:lumOff val="-38912"/>
                            </a:schemeClr>
                          </a:solidFill>
                          <a:latin typeface="Abrosia"/>
                          <a:ea typeface="Abrosia"/>
                          <a:cs typeface="Abrosia"/>
                          <a:sym typeface="Abrosia"/>
                        </a:rPr>
                        <a:t>espace 
Family Friendly</a:t>
                      </a:r>
                    </a:p>
                  </a:txBody>
                  <a:tcPr marL="50800" marR="50800" marT="50800" marB="50800" anchor="ctr" anchorCtr="0" horzOverflow="overflow">
                    <a:lnR w="0">
                      <a:miter lim="400000"/>
                    </a:lnR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33021"/>
                              <a:satOff val="15631"/>
                              <a:lumOff val="-38912"/>
                            </a:schemeClr>
                          </a:solidFill>
                          <a:latin typeface="Abrosia"/>
                          <a:ea typeface="Abrosia"/>
                          <a:cs typeface="Abrosia"/>
                          <a:sym typeface="Abrosia"/>
                        </a:rPr>
                        <a:t>Pause
Conviviale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33021"/>
                              <a:satOff val="15631"/>
                              <a:lumOff val="-38912"/>
                            </a:schemeClr>
                          </a:solidFill>
                          <a:latin typeface="Abrosia"/>
                          <a:ea typeface="Abrosia"/>
                          <a:cs typeface="Abrosia"/>
                          <a:sym typeface="Abrosia"/>
                        </a:rPr>
                        <a:t>Lieu ancré
Dans la vie Local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B w="0">
                      <a:miter lim="400000"/>
                    </a:lnB>
                  </a:tcPr>
                </a:tc>
              </a:tr>
              <a:tr h="3755539">
                <a:tc>
                  <a:txBody>
                    <a:bodyPr/>
                    <a:lstStyle/>
                    <a:p>
                      <a:pPr marL="149859" indent="-149859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 Aménagement adapté aux enfants</a:t>
                      </a:r>
                    </a:p>
                    <a:p>
                      <a:pPr marL="149859" indent="-149859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 Espace de jeu confortable</a:t>
                      </a:r>
                    </a:p>
                    <a:p>
                      <a:pPr marL="149859" indent="-149859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 Environnement calme et bienveillant</a:t>
                      </a:r>
                    </a:p>
                  </a:txBody>
                  <a:tcPr marL="50800" marR="50800" marT="50800" marB="50800" anchor="ctr" anchorCtr="0" horzOverflow="overflow"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marL="149859" indent="-149859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 Boissons chaudes</a:t>
                      </a:r>
                    </a:p>
                    <a:p>
                      <a:pPr marL="149859" indent="-149859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 Jus et limonades BIO</a:t>
                      </a:r>
                    </a:p>
                    <a:p>
                      <a:pPr marL="149859" indent="-149859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 Pâtisseries et goûters artisanaux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marL="149859" indent="-149859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 Rencontres entre habitants</a:t>
                      </a:r>
                    </a:p>
                    <a:p>
                      <a:pPr marL="149859" indent="-149859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 Animation du centre-ville</a:t>
                      </a:r>
                    </a:p>
                    <a:p>
                      <a:pPr marL="149859" indent="-149859" algn="l" defTabSz="457200">
                        <a:spcBef>
                          <a:spcPts val="1200"/>
                        </a:spcBef>
                        <a:buSzPct val="40000"/>
                        <a:buBlip>
                          <a:blip r:embed="rId11"/>
                        </a:buBlip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 Produits Locaux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T w="0">
                      <a:miter lim="400000"/>
                    </a:lnT>
                  </a:tcPr>
                </a:tc>
              </a:tr>
            </a:tbl>
          </a:graphicData>
        </a:graphic>
      </p:graphicFrame>
      <p:graphicFrame>
        <p:nvGraphicFramePr>
          <p:cNvPr id="623" name="Tableau 2"/>
          <p:cNvGraphicFramePr/>
          <p:nvPr/>
        </p:nvGraphicFramePr>
        <p:xfrm>
          <a:off x="1381354" y="9473223"/>
          <a:ext cx="21958301" cy="345338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972800"/>
                <a:gridCol w="10972800"/>
              </a:tblGrid>
              <a:tr h="847832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33021"/>
                              <a:satOff val="15631"/>
                              <a:lumOff val="-38912"/>
                            </a:schemeClr>
                          </a:solidFill>
                          <a:latin typeface="Abrosia"/>
                          <a:ea typeface="Abrosia"/>
                          <a:cs typeface="Abrosia"/>
                          <a:sym typeface="Abrosia"/>
                        </a:rPr>
                        <a:t>Publics concernés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33021"/>
                              <a:satOff val="15631"/>
                              <a:lumOff val="-38912"/>
                            </a:schemeClr>
                          </a:solidFill>
                          <a:latin typeface="Abrosia"/>
                          <a:ea typeface="Abrosia"/>
                          <a:cs typeface="Abrosia"/>
                          <a:sym typeface="Abrosia"/>
                        </a:rPr>
                        <a:t>Valeur Ajoutée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2592847">
                <a:tc>
                  <a:txBody>
                    <a:bodyPr/>
                    <a:lstStyle/>
                    <a:p>
                      <a:pPr defTabSz="457200">
                        <a:spcBef>
                          <a:spcPts val="1200"/>
                        </a:spcBef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Familles</a:t>
                      </a:r>
                    </a:p>
                    <a:p>
                      <a:pPr defTabSz="457200">
                        <a:spcBef>
                          <a:spcPts val="1200"/>
                        </a:spcBef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Habitants du Quartier</a:t>
                      </a:r>
                    </a:p>
                    <a:p>
                      <a:pPr defTabSz="457200">
                        <a:spcBef>
                          <a:spcPts val="1200"/>
                        </a:spcBef>
                        <a:defRPr b="0" sz="410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defRPr>
                      </a:pPr>
                      <a:r>
                        <a:t>Visiteurs du Centre-ville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spcBef>
                          <a:spcPts val="12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Apprentissage par le jeu
Safe space/Alternative éducative aux écrans
Développement de la créativité et de la coopération
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03576 0.257904" origin="layout" pathEditMode="relative">
                                      <p:cBhvr>
                                        <p:cTn id="6" dur="10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mph" nodeType="withEffect" presetSubtype="0" presetID="6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616"/>
                                        </p:tgtEl>
                                      </p:cBhvr>
                                      <p:by x="221684" y="221684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path" nodeType="withEffect" presetSubtype="0" presetID="-1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439928 -0.554402" origin="layout" pathEditMode="relative">
                                      <p:cBhvr>
                                        <p:cTn id="12" dur="10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mph" nodeType="withEffect" presetSubtype="0" presetID="6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fill="hold"/>
                                        <p:tgtEl>
                                          <p:spTgt spid="620"/>
                                        </p:tgtEl>
                                      </p:cBhvr>
                                      <p:by x="128379" y="12837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Class="exit" nodeType="after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18" dur="1500" fill="hold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Class="exit" nodeType="after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22" dur="400" fill="hold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00"/>
                            </p:stCondLst>
                            <p:childTnLst>
                              <p:par>
                                <p:cTn id="25" presetClass="exit" nodeType="after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26" dur="500" fill="hold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00"/>
                            </p:stCondLst>
                            <p:childTnLst>
                              <p:par>
                                <p:cTn id="29" presetClass="exit" nodeType="after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30" dur="1500" fill="hold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900"/>
                            </p:stCondLst>
                            <p:childTnLst>
                              <p:par>
                                <p:cTn id="33" presetClass="entr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5" dur="10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900"/>
                            </p:stCondLst>
                            <p:childTnLst>
                              <p:par>
                                <p:cTn id="37" presetClass="entr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9" dur="10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900"/>
                            </p:stCondLst>
                            <p:childTnLst>
                              <p:par>
                                <p:cTn id="41" presetClass="entr" nodeType="after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3" dur="10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900"/>
                            </p:stCondLst>
                            <p:childTnLst>
                              <p:par>
                                <p:cTn id="45" presetClass="entr" nodeType="after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7" dur="10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900"/>
                            </p:stCondLst>
                            <p:childTnLst>
                              <p:par>
                                <p:cTn id="49" presetClass="entr" nodeType="afterEffect" presetID="10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1" dur="10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900"/>
                            </p:stCondLst>
                            <p:childTnLst>
                              <p:par>
                                <p:cTn id="53" presetClass="entr" nodeType="afterEffect" presetID="10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5" dur="10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900"/>
                            </p:stCondLst>
                            <p:childTnLst>
                              <p:par>
                                <p:cTn id="57" presetClass="entr" nodeType="afterEffect" presetID="10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9" dur="10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900"/>
                            </p:stCondLst>
                            <p:childTnLst>
                              <p:par>
                                <p:cTn id="61" presetClass="entr" nodeType="after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900"/>
                            </p:stCondLst>
                            <p:childTnLst>
                              <p:par>
                                <p:cTn id="64" presetClass="entr" nodeType="after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23" grpId="17"/>
      <p:bldP build="whole" bldLvl="1" animBg="1" rev="0" advAuto="0" spid="611" grpId="10"/>
      <p:bldP build="whole" bldLvl="1" animBg="1" rev="0" advAuto="0" spid="620" grpId="4"/>
      <p:bldP build="whole" bldLvl="1" animBg="1" rev="0" advAuto="0" spid="619" grpId="5"/>
      <p:bldP build="whole" bldLvl="1" animBg="1" rev="0" advAuto="0" spid="615" grpId="8"/>
      <p:bldP build="whole" bldLvl="1" animBg="1" rev="0" advAuto="0" spid="622" grpId="16"/>
      <p:bldP build="whole" bldLvl="1" animBg="1" rev="0" advAuto="0" spid="612" grpId="11"/>
      <p:bldP build="whole" bldLvl="1" animBg="1" rev="0" advAuto="0" spid="610" grpId="14"/>
      <p:bldP build="whole" bldLvl="1" animBg="1" rev="0" advAuto="0" spid="614" grpId="12"/>
      <p:bldP build="whole" bldLvl="1" animBg="1" rev="0" advAuto="0" spid="616" grpId="2"/>
      <p:bldP build="whole" bldLvl="1" animBg="1" rev="0" advAuto="0" spid="621" grpId="9"/>
      <p:bldP build="whole" bldLvl="1" animBg="1" rev="0" advAuto="0" spid="618" grpId="7"/>
      <p:bldP build="whole" bldLvl="1" animBg="1" rev="0" advAuto="0" spid="613" grpId="13"/>
      <p:bldP build="whole" bldLvl="1" animBg="1" rev="0" advAuto="0" spid="617" grpId="6"/>
      <p:bldP build="whole" bldLvl="1" animBg="1" rev="0" advAuto="0" spid="609" grpId="15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5" name="022e0c82-d3f6-4199-8820-8cbe61201b06.png" descr="022e0c82-d3f6-4199-8820-8cbe61201b06.png"/>
          <p:cNvPicPr>
            <a:picLocks noChangeAspect="1"/>
          </p:cNvPicPr>
          <p:nvPr/>
        </p:nvPicPr>
        <p:blipFill>
          <a:blip r:embed="rId2">
            <a:alphaModFix amt="51741"/>
            <a:extLst/>
          </a:blip>
          <a:stretch>
            <a:fillRect/>
          </a:stretch>
        </p:blipFill>
        <p:spPr>
          <a:xfrm>
            <a:off x="5689600" y="-1793002"/>
            <a:ext cx="13004800" cy="13004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26" name="223401c4-9c01-4d73-8b4b-6f7d0cc2d8bd.png" descr="223401c4-9c01-4d73-8b4b-6f7d0cc2d8bd.png"/>
          <p:cNvPicPr>
            <a:picLocks noChangeAspect="1"/>
          </p:cNvPicPr>
          <p:nvPr/>
        </p:nvPicPr>
        <p:blipFill>
          <a:blip r:embed="rId3">
            <a:alphaModFix amt="61974"/>
            <a:extLst/>
          </a:blip>
          <a:stretch>
            <a:fillRect/>
          </a:stretch>
        </p:blipFill>
        <p:spPr>
          <a:xfrm>
            <a:off x="10106521" y="2267260"/>
            <a:ext cx="14468111" cy="14468112"/>
          </a:xfrm>
          <a:prstGeom prst="rect">
            <a:avLst/>
          </a:prstGeom>
          <a:ln w="12700">
            <a:miter lim="400000"/>
          </a:ln>
        </p:spPr>
      </p:pic>
      <p:pic>
        <p:nvPicPr>
          <p:cNvPr id="627" name="9febebde-3cbe-43a5-9975-4e70c3a0bf17.png" descr="9febebde-3cbe-43a5-9975-4e70c3a0bf17.png"/>
          <p:cNvPicPr>
            <a:picLocks noChangeAspect="1"/>
          </p:cNvPicPr>
          <p:nvPr/>
        </p:nvPicPr>
        <p:blipFill>
          <a:blip r:embed="rId4">
            <a:alphaModFix amt="58618"/>
            <a:extLst/>
          </a:blip>
          <a:stretch>
            <a:fillRect/>
          </a:stretch>
        </p:blipFill>
        <p:spPr>
          <a:xfrm flipH="1">
            <a:off x="323530" y="2743551"/>
            <a:ext cx="13907459" cy="13907459"/>
          </a:xfrm>
          <a:prstGeom prst="rect">
            <a:avLst/>
          </a:prstGeom>
          <a:ln w="12700">
            <a:miter lim="400000"/>
          </a:ln>
        </p:spPr>
      </p:pic>
      <p:sp>
        <p:nvSpPr>
          <p:cNvPr id="628" name="Partager">
            <a:hlinkClick r:id="rId5" invalidUrl="" action="ppaction://hlinksldjump" tgtFrame="" tooltip="" history="1" highlightClick="0" endSnd="0"/>
          </p:cNvPr>
          <p:cNvSpPr txBox="1"/>
          <p:nvPr/>
        </p:nvSpPr>
        <p:spPr>
          <a:xfrm>
            <a:off x="3141612" y="7586619"/>
            <a:ext cx="7152133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Partager</a:t>
            </a:r>
          </a:p>
        </p:txBody>
      </p:sp>
      <p:sp>
        <p:nvSpPr>
          <p:cNvPr id="629" name="Découvrir">
            <a:hlinkClick r:id="" invalidUrl="" action="ppaction://hlinkshowjump?jump=nextslide" tgtFrame="" tooltip="" history="1" highlightClick="0" endSnd="0"/>
          </p:cNvPr>
          <p:cNvSpPr txBox="1"/>
          <p:nvPr/>
        </p:nvSpPr>
        <p:spPr>
          <a:xfrm>
            <a:off x="7811376" y="2437307"/>
            <a:ext cx="7921753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Découvrir</a:t>
            </a:r>
          </a:p>
        </p:txBody>
      </p:sp>
      <p:sp>
        <p:nvSpPr>
          <p:cNvPr id="630" name="Convivialité">
            <a:hlinkClick r:id="rId6" invalidUrl="" action="ppaction://hlinksldjump" tgtFrame="" tooltip="" history="1" highlightClick="0" endSnd="0"/>
          </p:cNvPr>
          <p:cNvSpPr txBox="1"/>
          <p:nvPr/>
        </p:nvSpPr>
        <p:spPr>
          <a:xfrm>
            <a:off x="12920814" y="8285048"/>
            <a:ext cx="9287257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20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Convivialité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Stratégie…"/>
          <p:cNvSpPr txBox="1"/>
          <p:nvPr/>
        </p:nvSpPr>
        <p:spPr>
          <a:xfrm>
            <a:off x="6297240" y="4413885"/>
            <a:ext cx="12778106" cy="4888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spcBef>
                <a:spcPts val="1400"/>
              </a:spcBef>
              <a:defRPr sz="154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Stratégie </a:t>
            </a:r>
          </a:p>
          <a:p>
            <a:pPr algn="ctr" defTabSz="457200">
              <a:spcBef>
                <a:spcPts val="1400"/>
              </a:spcBef>
              <a:defRPr sz="154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commerciale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Sources de Reven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4500">
                <a:solidFill>
                  <a:schemeClr val="accent1">
                    <a:hueOff val="-33021"/>
                    <a:satOff val="15631"/>
                    <a:lumOff val="-38912"/>
                  </a:schemeClr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Sources de Revenus</a:t>
            </a:r>
          </a:p>
        </p:txBody>
      </p:sp>
      <p:grpSp>
        <p:nvGrpSpPr>
          <p:cNvPr id="637" name="Grouper"/>
          <p:cNvGrpSpPr/>
          <p:nvPr/>
        </p:nvGrpSpPr>
        <p:grpSpPr>
          <a:xfrm>
            <a:off x="6491077" y="7827909"/>
            <a:ext cx="11408196" cy="11401846"/>
            <a:chOff x="0" y="0"/>
            <a:chExt cx="11408195" cy="11401845"/>
          </a:xfrm>
        </p:grpSpPr>
        <p:graphicFrame>
          <p:nvGraphicFramePr>
            <p:cNvPr id="635" name="Diagramme 2D circulaire"/>
            <p:cNvGraphicFramePr/>
            <p:nvPr/>
          </p:nvGraphicFramePr>
          <p:xfrm>
            <a:off x="0" y="0"/>
            <a:ext cx="11401846" cy="11401846"/>
          </p:xfrm>
          <a:graphic xmlns:a="http://schemas.openxmlformats.org/drawingml/2006/main">
            <a:graphicData uri="http://schemas.openxmlformats.org/drawingml/2006/chart">
              <c:chart xmlns:c="http://schemas.openxmlformats.org/drawingml/2006/chart" r:id="rId2"/>
            </a:graphicData>
          </a:graphic>
        </p:graphicFrame>
        <p:sp>
          <p:nvSpPr>
            <p:cNvPr id="636" name="Cercle"/>
            <p:cNvSpPr/>
            <p:nvPr/>
          </p:nvSpPr>
          <p:spPr>
            <a:xfrm>
              <a:off x="6350" y="0"/>
              <a:ext cx="11401846" cy="11401846"/>
            </a:xfrm>
            <a:prstGeom prst="ellipse">
              <a:avLst/>
            </a:prstGeom>
            <a:blipFill rotWithShape="1">
              <a:blip r:embed="rId3">
                <a:alphaModFix amt="73016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</p:grpSp>
      <p:sp>
        <p:nvSpPr>
          <p:cNvPr id="638" name="41%"/>
          <p:cNvSpPr txBox="1"/>
          <p:nvPr/>
        </p:nvSpPr>
        <p:spPr>
          <a:xfrm>
            <a:off x="11095138" y="10487676"/>
            <a:ext cx="2659843" cy="181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spcBef>
                <a:spcPts val="0"/>
              </a:spcBef>
              <a:defRPr sz="11800">
                <a:solidFill>
                  <a:schemeClr val="accent1">
                    <a:hueOff val="-33021"/>
                    <a:satOff val="15631"/>
                    <a:lumOff val="-38912"/>
                  </a:schemeClr>
                </a:solidFill>
                <a:latin typeface="A Song for Jennifer"/>
                <a:ea typeface="A Song for Jennifer"/>
                <a:cs typeface="A Song for Jennifer"/>
                <a:sym typeface="A Song for Jennifer"/>
              </a:defRPr>
            </a:lvl1pPr>
          </a:lstStyle>
          <a:p>
            <a:pPr/>
            <a:r>
              <a:t>41%</a:t>
            </a:r>
          </a:p>
        </p:txBody>
      </p:sp>
      <p:grpSp>
        <p:nvGrpSpPr>
          <p:cNvPr id="642" name="Grouper"/>
          <p:cNvGrpSpPr/>
          <p:nvPr/>
        </p:nvGrpSpPr>
        <p:grpSpPr>
          <a:xfrm>
            <a:off x="1229933" y="4457245"/>
            <a:ext cx="5572005" cy="4465841"/>
            <a:chOff x="0" y="0"/>
            <a:chExt cx="5572004" cy="4465839"/>
          </a:xfrm>
        </p:grpSpPr>
        <p:sp>
          <p:nvSpPr>
            <p:cNvPr id="639" name="Rectangle aux angles arrondis"/>
            <p:cNvSpPr/>
            <p:nvPr/>
          </p:nvSpPr>
          <p:spPr>
            <a:xfrm>
              <a:off x="0" y="0"/>
              <a:ext cx="5572005" cy="4465840"/>
            </a:xfrm>
            <a:prstGeom prst="roundRect">
              <a:avLst>
                <a:gd name="adj" fmla="val 3303"/>
              </a:avLst>
            </a:prstGeom>
            <a:blipFill rotWithShape="1">
              <a:blip r:embed="rId4">
                <a:alphaModFix amt="79877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/>
              </a:pPr>
            </a:p>
          </p:txBody>
        </p:sp>
        <p:sp>
          <p:nvSpPr>
            <p:cNvPr id="640" name="Le fonctionnement principal du lieu repose sur un droit d’accès permettant de jouer librement aux jeux de société de la ludothèque."/>
            <p:cNvSpPr txBox="1"/>
            <p:nvPr/>
          </p:nvSpPr>
          <p:spPr>
            <a:xfrm>
              <a:off x="209751" y="1612334"/>
              <a:ext cx="5152503" cy="2324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sz="30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Le fonctionnement principal du lieu repose sur un droit d’accès permettant de jouer librement aux jeux de société de la ludothèque.</a:t>
              </a:r>
            </a:p>
          </p:txBody>
        </p:sp>
        <p:sp>
          <p:nvSpPr>
            <p:cNvPr id="641" name="Principe"/>
            <p:cNvSpPr txBox="1"/>
            <p:nvPr/>
          </p:nvSpPr>
          <p:spPr>
            <a:xfrm>
              <a:off x="804924" y="23201"/>
              <a:ext cx="3962156" cy="12653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100000" lnSpcReduction="0"/>
            </a:bodyPr>
            <a:lstStyle>
              <a:lvl1pPr>
                <a:spcBef>
                  <a:spcPts val="0"/>
                </a:spcBef>
                <a:defRPr sz="7100">
                  <a:solidFill>
                    <a:schemeClr val="accent1">
                      <a:hueOff val="-33021"/>
                      <a:satOff val="15631"/>
                      <a:lumOff val="-38912"/>
                    </a:schemeClr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Principe</a:t>
              </a:r>
            </a:p>
          </p:txBody>
        </p:sp>
      </p:grpSp>
      <p:grpSp>
        <p:nvGrpSpPr>
          <p:cNvPr id="645" name="Grouper"/>
          <p:cNvGrpSpPr/>
          <p:nvPr/>
        </p:nvGrpSpPr>
        <p:grpSpPr>
          <a:xfrm>
            <a:off x="9034209" y="3314245"/>
            <a:ext cx="6781700" cy="1282179"/>
            <a:chOff x="0" y="0"/>
            <a:chExt cx="6781698" cy="1282177"/>
          </a:xfrm>
        </p:grpSpPr>
        <p:sp>
          <p:nvSpPr>
            <p:cNvPr id="643" name="Rectangle aux angles arrondis"/>
            <p:cNvSpPr/>
            <p:nvPr/>
          </p:nvSpPr>
          <p:spPr>
            <a:xfrm>
              <a:off x="0" y="0"/>
              <a:ext cx="6781699" cy="1282178"/>
            </a:xfrm>
            <a:prstGeom prst="roundRect">
              <a:avLst>
                <a:gd name="adj" fmla="val 11505"/>
              </a:avLst>
            </a:prstGeom>
            <a:blipFill rotWithShape="1">
              <a:blip r:embed="rId5">
                <a:alphaModFix amt="79877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/>
              </a:pPr>
            </a:p>
          </p:txBody>
        </p:sp>
        <p:sp>
          <p:nvSpPr>
            <p:cNvPr id="644" name="Accès Au Jeu"/>
            <p:cNvSpPr txBox="1"/>
            <p:nvPr/>
          </p:nvSpPr>
          <p:spPr>
            <a:xfrm>
              <a:off x="454570" y="8408"/>
              <a:ext cx="5977901" cy="12653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100000" lnSpcReduction="0"/>
            </a:bodyPr>
            <a:lstStyle>
              <a:lvl1pPr>
                <a:spcBef>
                  <a:spcPts val="0"/>
                </a:spcBef>
                <a:defRPr sz="7100">
                  <a:solidFill>
                    <a:schemeClr val="accent1">
                      <a:hueOff val="-33021"/>
                      <a:satOff val="15631"/>
                      <a:lumOff val="-38912"/>
                    </a:schemeClr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Accès Au Jeu</a:t>
              </a:r>
            </a:p>
          </p:txBody>
        </p:sp>
      </p:grpSp>
      <p:grpSp>
        <p:nvGrpSpPr>
          <p:cNvPr id="649" name="Grouper"/>
          <p:cNvGrpSpPr/>
          <p:nvPr/>
        </p:nvGrpSpPr>
        <p:grpSpPr>
          <a:xfrm>
            <a:off x="17647017" y="4457245"/>
            <a:ext cx="5572005" cy="5831662"/>
            <a:chOff x="0" y="0"/>
            <a:chExt cx="5572004" cy="5831660"/>
          </a:xfrm>
        </p:grpSpPr>
        <p:sp>
          <p:nvSpPr>
            <p:cNvPr id="646" name="Rectangle aux angles arrondis"/>
            <p:cNvSpPr/>
            <p:nvPr/>
          </p:nvSpPr>
          <p:spPr>
            <a:xfrm>
              <a:off x="0" y="0"/>
              <a:ext cx="5572005" cy="5831661"/>
            </a:xfrm>
            <a:prstGeom prst="roundRect">
              <a:avLst>
                <a:gd name="adj" fmla="val 2647"/>
              </a:avLst>
            </a:prstGeom>
            <a:blipFill rotWithShape="1">
              <a:blip r:embed="rId6">
                <a:alphaModFix amt="79877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/>
              </a:pPr>
            </a:p>
          </p:txBody>
        </p:sp>
        <p:sp>
          <p:nvSpPr>
            <p:cNvPr id="647" name="Offre"/>
            <p:cNvSpPr txBox="1"/>
            <p:nvPr/>
          </p:nvSpPr>
          <p:spPr>
            <a:xfrm>
              <a:off x="1456080" y="23201"/>
              <a:ext cx="2659843" cy="12653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100000" lnSpcReduction="0"/>
            </a:bodyPr>
            <a:lstStyle>
              <a:lvl1pPr>
                <a:spcBef>
                  <a:spcPts val="0"/>
                </a:spcBef>
                <a:defRPr sz="7100">
                  <a:solidFill>
                    <a:schemeClr val="accent1">
                      <a:hueOff val="-33021"/>
                      <a:satOff val="15631"/>
                      <a:lumOff val="-38912"/>
                    </a:schemeClr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Offre</a:t>
              </a:r>
            </a:p>
          </p:txBody>
        </p:sp>
        <p:sp>
          <p:nvSpPr>
            <p:cNvPr id="648" name="Sur la base de l’étude de marché réalisée, le tarif envisagé est :…"/>
            <p:cNvSpPr txBox="1"/>
            <p:nvPr/>
          </p:nvSpPr>
          <p:spPr>
            <a:xfrm>
              <a:off x="364244" y="1250763"/>
              <a:ext cx="4843514" cy="4368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defTabSz="457200">
                <a:spcBef>
                  <a:spcPts val="300"/>
                </a:spcBef>
                <a:defRPr sz="2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Sur la base de l’étude de marché réalisée, le tarif envisagé est :</a:t>
              </a:r>
            </a:p>
            <a:p>
              <a:pPr defTabSz="457200">
                <a:spcBef>
                  <a:spcPts val="300"/>
                </a:spcBef>
                <a:defRPr sz="2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  <a:p>
              <a:pPr algn="ctr" defTabSz="457200">
                <a:spcBef>
                  <a:spcPts val="300"/>
                </a:spcBef>
                <a:defRPr b="1" sz="2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6 €/h par personne</a:t>
              </a:r>
              <a:endParaRPr b="0"/>
            </a:p>
            <a:p>
              <a:pPr defTabSz="457200">
                <a:spcBef>
                  <a:spcPts val="300"/>
                </a:spcBef>
                <a:defRPr sz="2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  <a:p>
              <a:pPr defTabSz="457200">
                <a:spcBef>
                  <a:spcPts val="300"/>
                </a:spcBef>
                <a:defRPr sz="2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Ce tarif comprend :</a:t>
              </a:r>
            </a:p>
            <a:p>
              <a:pPr marL="457200" indent="-317500" defTabSz="457200">
                <a:spcBef>
                  <a:spcPts val="300"/>
                </a:spcBef>
                <a:buClr>
                  <a:srgbClr val="000000"/>
                </a:buClr>
                <a:buSzPct val="80000"/>
                <a:buFont typeface="Times Roman"/>
                <a:buChar char="•"/>
                <a:defRPr sz="2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l’accès à l’ensemble des jeux disponibles</a:t>
              </a:r>
            </a:p>
            <a:p>
              <a:pPr marL="457200" indent="-317500" defTabSz="457200">
                <a:spcBef>
                  <a:spcPts val="300"/>
                </a:spcBef>
                <a:buClr>
                  <a:srgbClr val="000000"/>
                </a:buClr>
                <a:buSzPct val="80000"/>
                <a:buFont typeface="Times Roman"/>
                <a:buChar char="•"/>
                <a:defRPr sz="2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l’accompagnement pour découvrir les règles</a:t>
              </a:r>
            </a:p>
            <a:p>
              <a:pPr marL="457200" indent="-317500" defTabSz="457200">
                <a:spcBef>
                  <a:spcPts val="300"/>
                </a:spcBef>
                <a:buClr>
                  <a:srgbClr val="000000"/>
                </a:buClr>
                <a:buSzPct val="80000"/>
                <a:buFont typeface="Times Roman"/>
                <a:buChar char="•"/>
                <a:defRPr sz="2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le temps passé dans le lieu.</a:t>
              </a:r>
            </a:p>
            <a:p>
              <a:pPr marL="457200" indent="-317500" defTabSz="457200">
                <a:spcBef>
                  <a:spcPts val="300"/>
                </a:spcBef>
                <a:buClr>
                  <a:srgbClr val="000000"/>
                </a:buClr>
                <a:buSzPct val="80000"/>
                <a:buFont typeface="Times Roman"/>
                <a:buChar char="•"/>
                <a:defRPr sz="2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Une boisson simple</a:t>
              </a:r>
            </a:p>
          </p:txBody>
        </p:sp>
      </p:grpSp>
      <p:sp>
        <p:nvSpPr>
          <p:cNvPr id="650" name="Entrée individuelle…"/>
          <p:cNvSpPr txBox="1"/>
          <p:nvPr/>
        </p:nvSpPr>
        <p:spPr>
          <a:xfrm>
            <a:off x="9337937" y="5312599"/>
            <a:ext cx="6137326" cy="1799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49299" indent="-749299">
              <a:spcBef>
                <a:spcPts val="0"/>
              </a:spcBef>
              <a:buSzPct val="40000"/>
              <a:buBlip>
                <a:blip r:embed="rId7"/>
              </a:buBlip>
              <a:defRPr sz="4000">
                <a:latin typeface="Oceanside Typewriter"/>
                <a:ea typeface="Oceanside Typewriter"/>
                <a:cs typeface="Oceanside Typewriter"/>
                <a:sym typeface="Oceanside Typewriter"/>
              </a:defRPr>
            </a:pPr>
            <a:r>
              <a:t>Entrée individuelle</a:t>
            </a:r>
          </a:p>
          <a:p>
            <a:pPr marL="749299" indent="-749299">
              <a:spcBef>
                <a:spcPts val="0"/>
              </a:spcBef>
              <a:buSzPct val="40000"/>
              <a:buBlip>
                <a:blip r:embed="rId7"/>
              </a:buBlip>
              <a:defRPr sz="4000">
                <a:latin typeface="Oceanside Typewriter"/>
                <a:ea typeface="Oceanside Typewriter"/>
                <a:cs typeface="Oceanside Typewriter"/>
                <a:sym typeface="Oceanside Typewriter"/>
              </a:defRPr>
            </a:pPr>
            <a:r>
              <a:t>Abonnement</a:t>
            </a:r>
          </a:p>
          <a:p>
            <a:pPr marL="749299" indent="-749299">
              <a:spcBef>
                <a:spcPts val="0"/>
              </a:spcBef>
              <a:buSzPct val="40000"/>
              <a:buBlip>
                <a:blip r:embed="rId7"/>
              </a:buBlip>
              <a:defRPr sz="4000">
                <a:latin typeface="Oceanside Typewriter"/>
                <a:ea typeface="Oceanside Typewriter"/>
                <a:cs typeface="Oceanside Typewriter"/>
                <a:sym typeface="Oceanside Typewriter"/>
              </a:defRPr>
            </a:pPr>
            <a:r>
              <a:t>Location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Class="entr" nodeType="after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Class="entr" nodeType="after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Class="entr" nodeType="after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Class="entr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" dur="10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mph" nodeType="withEffect" presetSubtype="0" presetID="8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Rot by="-4380000">
                                      <p:cBhvr>
                                        <p:cTn id="33" dur="10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xit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xit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xit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xit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xit" nodeType="after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9" dur="1000" fill="hold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50" grpId="5"/>
      <p:bldP build="whole" bldLvl="1" animBg="1" rev="0" advAuto="0" spid="637" grpId="7"/>
      <p:bldP build="whole" bldLvl="1" animBg="1" rev="0" advAuto="0" spid="649" grpId="4"/>
      <p:bldP build="whole" bldLvl="1" animBg="1" rev="0" advAuto="0" spid="638" grpId="12"/>
      <p:bldP build="whole" bldLvl="1" animBg="1" rev="0" advAuto="0" spid="650" grpId="11"/>
      <p:bldP build="whole" bldLvl="1" animBg="1" rev="0" advAuto="0" spid="649" grpId="10"/>
      <p:bldP build="whole" bldLvl="1" animBg="1" rev="0" advAuto="0" spid="642" grpId="3"/>
      <p:bldP build="whole" bldLvl="1" animBg="1" rev="0" advAuto="0" spid="645" grpId="2"/>
      <p:bldP build="whole" bldLvl="1" animBg="1" rev="0" advAuto="0" spid="637" grpId="1"/>
      <p:bldP build="whole" bldLvl="1" animBg="1" rev="0" advAuto="0" spid="638" grpId="6"/>
      <p:bldP build="whole" bldLvl="1" animBg="1" rev="0" advAuto="0" spid="645" grpId="8"/>
      <p:bldP build="whole" bldLvl="1" animBg="1" rev="0" advAuto="0" spid="642" grpId="9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Sources de Reven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4500">
                <a:solidFill>
                  <a:schemeClr val="accent1">
                    <a:hueOff val="-33021"/>
                    <a:satOff val="15631"/>
                    <a:lumOff val="-38912"/>
                  </a:schemeClr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Sources de Revenus</a:t>
            </a:r>
          </a:p>
        </p:txBody>
      </p:sp>
      <p:grpSp>
        <p:nvGrpSpPr>
          <p:cNvPr id="655" name="Grouper"/>
          <p:cNvGrpSpPr/>
          <p:nvPr/>
        </p:nvGrpSpPr>
        <p:grpSpPr>
          <a:xfrm>
            <a:off x="6487902" y="7827908"/>
            <a:ext cx="11401846" cy="11401847"/>
            <a:chOff x="0" y="0"/>
            <a:chExt cx="11401845" cy="11401845"/>
          </a:xfrm>
        </p:grpSpPr>
        <p:graphicFrame>
          <p:nvGraphicFramePr>
            <p:cNvPr id="653" name="Diagramme 2D circulaire"/>
            <p:cNvGraphicFramePr/>
            <p:nvPr/>
          </p:nvGraphicFramePr>
          <p:xfrm>
            <a:off x="0" y="0"/>
            <a:ext cx="11401846" cy="11401846"/>
          </p:xfrm>
          <a:graphic xmlns:a="http://schemas.openxmlformats.org/drawingml/2006/main">
            <a:graphicData uri="http://schemas.openxmlformats.org/drawingml/2006/chart">
              <c:chart xmlns:c="http://schemas.openxmlformats.org/drawingml/2006/chart" r:id="rId2"/>
            </a:graphicData>
          </a:graphic>
        </p:graphicFrame>
        <p:sp>
          <p:nvSpPr>
            <p:cNvPr id="654" name="Cercle"/>
            <p:cNvSpPr/>
            <p:nvPr/>
          </p:nvSpPr>
          <p:spPr>
            <a:xfrm>
              <a:off x="-1" y="-1"/>
              <a:ext cx="11401847" cy="11401847"/>
            </a:xfrm>
            <a:prstGeom prst="ellipse">
              <a:avLst/>
            </a:prstGeom>
            <a:blipFill rotWithShape="1">
              <a:blip r:embed="rId3">
                <a:alphaModFix amt="73016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</p:grpSp>
      <p:sp>
        <p:nvSpPr>
          <p:cNvPr id="656" name="28%"/>
          <p:cNvSpPr txBox="1"/>
          <p:nvPr/>
        </p:nvSpPr>
        <p:spPr>
          <a:xfrm>
            <a:off x="11095138" y="10487676"/>
            <a:ext cx="2659843" cy="181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spcBef>
                <a:spcPts val="0"/>
              </a:spcBef>
              <a:defRPr sz="11800">
                <a:solidFill>
                  <a:schemeClr val="accent1">
                    <a:hueOff val="-33021"/>
                    <a:satOff val="15631"/>
                    <a:lumOff val="-38912"/>
                  </a:schemeClr>
                </a:solidFill>
                <a:latin typeface="A Song for Jennifer"/>
                <a:ea typeface="A Song for Jennifer"/>
                <a:cs typeface="A Song for Jennifer"/>
                <a:sym typeface="A Song for Jennifer"/>
              </a:defRPr>
            </a:lvl1pPr>
          </a:lstStyle>
          <a:p>
            <a:pPr/>
            <a:r>
              <a:t>28%</a:t>
            </a:r>
          </a:p>
        </p:txBody>
      </p:sp>
      <p:grpSp>
        <p:nvGrpSpPr>
          <p:cNvPr id="660" name="Grouper"/>
          <p:cNvGrpSpPr/>
          <p:nvPr/>
        </p:nvGrpSpPr>
        <p:grpSpPr>
          <a:xfrm>
            <a:off x="1229933" y="4435757"/>
            <a:ext cx="5572005" cy="5953534"/>
            <a:chOff x="0" y="0"/>
            <a:chExt cx="5572004" cy="5953533"/>
          </a:xfrm>
        </p:grpSpPr>
        <p:sp>
          <p:nvSpPr>
            <p:cNvPr id="657" name="Rectangle aux angles arrondis"/>
            <p:cNvSpPr/>
            <p:nvPr/>
          </p:nvSpPr>
          <p:spPr>
            <a:xfrm>
              <a:off x="0" y="0"/>
              <a:ext cx="5572005" cy="5088588"/>
            </a:xfrm>
            <a:prstGeom prst="roundRect">
              <a:avLst>
                <a:gd name="adj" fmla="val 2899"/>
              </a:avLst>
            </a:prstGeom>
            <a:blipFill rotWithShape="1">
              <a:blip r:embed="rId4">
                <a:alphaModFix amt="29627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658" name="Produits bio et artisanaux sélectionnés avec soin, privilégiant qualité, circuits courts, authenticité et cohérence avec les valeurs du lieu."/>
            <p:cNvSpPr txBox="1"/>
            <p:nvPr/>
          </p:nvSpPr>
          <p:spPr>
            <a:xfrm>
              <a:off x="209751" y="962433"/>
              <a:ext cx="5152502" cy="4991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defTabSz="457200">
                <a:spcBef>
                  <a:spcPts val="0"/>
                </a:spcBef>
                <a:defRPr sz="310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pPr>
            </a:p>
            <a:p>
              <a:pPr defTabSz="457200">
                <a:spcBef>
                  <a:spcPts val="0"/>
                </a:spcBef>
                <a:defRPr sz="310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pPr>
            </a:p>
            <a:p>
              <a:pPr algn="ctr" defTabSz="457200">
                <a:spcBef>
                  <a:spcPts val="1200"/>
                </a:spcBef>
                <a:defRPr sz="31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Produits bio et artisanaux sélectionnés avec soin, privilégiant qualité, circuits courts, authenticité et cohérence avec les valeurs du lieu.</a:t>
              </a:r>
            </a:p>
          </p:txBody>
        </p:sp>
        <p:sp>
          <p:nvSpPr>
            <p:cNvPr id="659" name="BIO et Artisanal"/>
            <p:cNvSpPr txBox="1"/>
            <p:nvPr/>
          </p:nvSpPr>
          <p:spPr>
            <a:xfrm>
              <a:off x="804924" y="23201"/>
              <a:ext cx="3962156" cy="152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100000" lnSpcReduction="0"/>
            </a:bodyPr>
            <a:lstStyle>
              <a:lvl1pPr algn="ctr" defTabSz="462280">
                <a:spcBef>
                  <a:spcPts val="0"/>
                </a:spcBef>
                <a:defRPr sz="4816">
                  <a:solidFill>
                    <a:schemeClr val="accent1">
                      <a:hueOff val="-33021"/>
                      <a:satOff val="15631"/>
                      <a:lumOff val="-38912"/>
                    </a:schemeClr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BIO et Artisanal</a:t>
              </a:r>
            </a:p>
          </p:txBody>
        </p:sp>
      </p:grpSp>
      <p:grpSp>
        <p:nvGrpSpPr>
          <p:cNvPr id="663" name="Grouper"/>
          <p:cNvGrpSpPr/>
          <p:nvPr/>
        </p:nvGrpSpPr>
        <p:grpSpPr>
          <a:xfrm>
            <a:off x="7781686" y="3314245"/>
            <a:ext cx="9286747" cy="1755794"/>
            <a:chOff x="0" y="0"/>
            <a:chExt cx="9286746" cy="1755792"/>
          </a:xfrm>
        </p:grpSpPr>
        <p:sp>
          <p:nvSpPr>
            <p:cNvPr id="661" name="Rectangle aux angles arrondis"/>
            <p:cNvSpPr/>
            <p:nvPr/>
          </p:nvSpPr>
          <p:spPr>
            <a:xfrm>
              <a:off x="0" y="0"/>
              <a:ext cx="9286747" cy="1755793"/>
            </a:xfrm>
            <a:prstGeom prst="roundRect">
              <a:avLst>
                <a:gd name="adj" fmla="val 11505"/>
              </a:avLst>
            </a:prstGeom>
            <a:blipFill rotWithShape="1">
              <a:blip r:embed="rId5">
                <a:alphaModFix amt="29548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662" name="Offres Boissons et Goûter"/>
            <p:cNvSpPr txBox="1"/>
            <p:nvPr/>
          </p:nvSpPr>
          <p:spPr>
            <a:xfrm>
              <a:off x="622481" y="11514"/>
              <a:ext cx="8186039" cy="17327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100000" lnSpcReduction="0"/>
            </a:bodyPr>
            <a:lstStyle>
              <a:lvl1pPr algn="ctr" defTabSz="627379">
                <a:spcBef>
                  <a:spcPts val="0"/>
                </a:spcBef>
                <a:defRPr sz="5396">
                  <a:solidFill>
                    <a:schemeClr val="accent1">
                      <a:hueOff val="-33021"/>
                      <a:satOff val="15631"/>
                      <a:lumOff val="-38912"/>
                    </a:schemeClr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Offres Boissons et Goûter</a:t>
              </a:r>
            </a:p>
          </p:txBody>
        </p:sp>
      </p:grpSp>
      <p:grpSp>
        <p:nvGrpSpPr>
          <p:cNvPr id="667" name="Grouper"/>
          <p:cNvGrpSpPr/>
          <p:nvPr/>
        </p:nvGrpSpPr>
        <p:grpSpPr>
          <a:xfrm>
            <a:off x="17647017" y="4457245"/>
            <a:ext cx="5572005" cy="6102576"/>
            <a:chOff x="0" y="0"/>
            <a:chExt cx="5572004" cy="6102575"/>
          </a:xfrm>
        </p:grpSpPr>
        <p:sp>
          <p:nvSpPr>
            <p:cNvPr id="664" name="Rectangle aux angles arrondis"/>
            <p:cNvSpPr/>
            <p:nvPr/>
          </p:nvSpPr>
          <p:spPr>
            <a:xfrm>
              <a:off x="0" y="0"/>
              <a:ext cx="5572005" cy="6102576"/>
            </a:xfrm>
            <a:prstGeom prst="roundRect">
              <a:avLst>
                <a:gd name="adj" fmla="val 2647"/>
              </a:avLst>
            </a:prstGeom>
            <a:blipFill rotWithShape="1">
              <a:blip r:embed="rId6">
                <a:alphaModFix amt="30223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665" name="FiKA…"/>
            <p:cNvSpPr txBox="1"/>
            <p:nvPr/>
          </p:nvSpPr>
          <p:spPr>
            <a:xfrm>
              <a:off x="710215" y="64631"/>
              <a:ext cx="4175040" cy="13862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100000" lnSpcReduction="0"/>
            </a:bodyPr>
            <a:lstStyle/>
            <a:p>
              <a:pPr algn="ctr" defTabSz="346709">
                <a:spcBef>
                  <a:spcPts val="0"/>
                </a:spcBef>
                <a:defRPr sz="5417">
                  <a:solidFill>
                    <a:schemeClr val="accent1">
                      <a:hueOff val="-33021"/>
                      <a:satOff val="15631"/>
                      <a:lumOff val="-38912"/>
                    </a:schemeClr>
                  </a:solidFill>
                  <a:latin typeface="Abrosia"/>
                  <a:ea typeface="Abrosia"/>
                  <a:cs typeface="Abrosia"/>
                  <a:sym typeface="Abrosia"/>
                </a:defRPr>
              </a:pPr>
              <a:r>
                <a:t>FiKA</a:t>
              </a:r>
            </a:p>
            <a:p>
              <a:pPr algn="ctr" defTabSz="346709">
                <a:spcBef>
                  <a:spcPts val="0"/>
                </a:spcBef>
                <a:defRPr sz="2982">
                  <a:solidFill>
                    <a:schemeClr val="accent1">
                      <a:hueOff val="-33021"/>
                      <a:satOff val="15631"/>
                      <a:lumOff val="-38912"/>
                    </a:schemeClr>
                  </a:solidFill>
                  <a:latin typeface="Abrosia"/>
                  <a:ea typeface="Abrosia"/>
                  <a:cs typeface="Abrosia"/>
                  <a:sym typeface="Abrosia"/>
                </a:defRPr>
              </a:pPr>
              <a:r>
                <a:t>Pâtisseries Suédoises</a:t>
              </a:r>
            </a:p>
          </p:txBody>
        </p:sp>
        <p:sp>
          <p:nvSpPr>
            <p:cNvPr id="666" name="Une partie de l’offre de pâtisserie sera réalisée en partenariat avec Fika, artisan proposant des spécialités suédoises.…"/>
            <p:cNvSpPr txBox="1"/>
            <p:nvPr/>
          </p:nvSpPr>
          <p:spPr>
            <a:xfrm>
              <a:off x="375978" y="1670504"/>
              <a:ext cx="4843514" cy="4254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ctr" defTabSz="457200">
                <a:spcBef>
                  <a:spcPts val="300"/>
                </a:spcBef>
                <a:defRPr sz="2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Une partie de l’offre de pâtisserie sera réalisée en partenariat avec Fika, artisan proposant des spécialités suédoises. </a:t>
              </a:r>
            </a:p>
            <a:p>
              <a:pPr defTabSz="457200">
                <a:spcBef>
                  <a:spcPts val="300"/>
                </a:spcBef>
                <a:defRPr sz="2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  <a:p>
              <a:pPr defTabSz="457200">
                <a:spcBef>
                  <a:spcPts val="300"/>
                </a:spcBef>
                <a:defRPr sz="2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Produits possibles : </a:t>
              </a:r>
            </a:p>
            <a:p>
              <a:pPr marL="274743" indent="-274743" defTabSz="457200">
                <a:spcBef>
                  <a:spcPts val="300"/>
                </a:spcBef>
                <a:buSzPct val="40000"/>
                <a:buBlip>
                  <a:blip r:embed="rId7"/>
                </a:buBlip>
                <a:defRPr sz="2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Kanelbullar (brioche cannelle et cardamome) </a:t>
              </a:r>
            </a:p>
            <a:p>
              <a:pPr marL="274743" indent="-274743" defTabSz="457200">
                <a:spcBef>
                  <a:spcPts val="300"/>
                </a:spcBef>
                <a:buSzPct val="40000"/>
                <a:buBlip>
                  <a:blip r:embed="rId7"/>
                </a:buBlip>
                <a:defRPr sz="2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Vaniljbullar (brioche crème vanillée)</a:t>
              </a:r>
            </a:p>
            <a:p>
              <a:pPr marL="274743" indent="-274743" defTabSz="457200">
                <a:spcBef>
                  <a:spcPts val="300"/>
                </a:spcBef>
                <a:buSzPct val="40000"/>
                <a:buBlip>
                  <a:blip r:embed="rId7"/>
                </a:buBlip>
                <a:defRPr sz="2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Toscabullar (brioche caramel aux noix) </a:t>
              </a:r>
            </a:p>
          </p:txBody>
        </p:sp>
      </p:grpSp>
      <p:sp>
        <p:nvSpPr>
          <p:cNvPr id="668" name="Boissons Chaudes et Froides…"/>
          <p:cNvSpPr txBox="1"/>
          <p:nvPr/>
        </p:nvSpPr>
        <p:spPr>
          <a:xfrm>
            <a:off x="8281903" y="5530229"/>
            <a:ext cx="7885148" cy="26555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749299" indent="-749299">
              <a:spcBef>
                <a:spcPts val="0"/>
              </a:spcBef>
              <a:buSzPct val="40000"/>
              <a:buBlip>
                <a:blip r:embed="rId7"/>
              </a:buBlip>
              <a:defRPr sz="3600">
                <a:latin typeface="Oceanside Typewriter"/>
                <a:ea typeface="Oceanside Typewriter"/>
                <a:cs typeface="Oceanside Typewriter"/>
                <a:sym typeface="Oceanside Typewriter"/>
              </a:defRPr>
            </a:pPr>
            <a:r>
              <a:t>Boissons Chaudes et Froides</a:t>
            </a:r>
          </a:p>
          <a:p>
            <a:pPr marL="749299" indent="-749299">
              <a:spcBef>
                <a:spcPts val="0"/>
              </a:spcBef>
              <a:buSzPct val="40000"/>
              <a:buBlip>
                <a:blip r:embed="rId7"/>
              </a:buBlip>
              <a:defRPr sz="3600">
                <a:latin typeface="Oceanside Typewriter"/>
                <a:ea typeface="Oceanside Typewriter"/>
                <a:cs typeface="Oceanside Typewriter"/>
                <a:sym typeface="Oceanside Typewriter"/>
              </a:defRPr>
            </a:pPr>
            <a:r>
              <a:t>Pressions sans alcool</a:t>
            </a:r>
          </a:p>
          <a:p>
            <a:pPr marL="749299" indent="-749299">
              <a:spcBef>
                <a:spcPts val="0"/>
              </a:spcBef>
              <a:buSzPct val="40000"/>
              <a:buBlip>
                <a:blip r:embed="rId7"/>
              </a:buBlip>
              <a:defRPr sz="3600">
                <a:latin typeface="Oceanside Typewriter"/>
                <a:ea typeface="Oceanside Typewriter"/>
                <a:cs typeface="Oceanside Typewriter"/>
                <a:sym typeface="Oceanside Typewriter"/>
              </a:defRPr>
            </a:pPr>
            <a:r>
              <a:t>Patisserie</a:t>
            </a:r>
          </a:p>
          <a:p>
            <a:pPr marL="749299" indent="-749299">
              <a:spcBef>
                <a:spcPts val="0"/>
              </a:spcBef>
              <a:buSzPct val="40000"/>
              <a:buBlip>
                <a:blip r:embed="rId7"/>
              </a:buBlip>
              <a:defRPr sz="3600">
                <a:latin typeface="Oceanside Typewriter"/>
                <a:ea typeface="Oceanside Typewriter"/>
                <a:cs typeface="Oceanside Typewriter"/>
                <a:sym typeface="Oceanside Typewriter"/>
              </a:defRPr>
            </a:pPr>
            <a:r>
              <a:t>Grignotages (pop corn, biscuit)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Class="entr" nodeType="after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Class="entr" nodeType="after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10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mph" nodeType="withEffect" presetSubtype="0" presetID="8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Rot by="-7560000">
                                      <p:cBhvr>
                                        <p:cTn id="28" dur="1000" fill="hold"/>
                                        <p:tgtEl>
                                          <p:spTgt spid="6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xit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xit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xit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xit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1" dur="1000" fill="hold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Class="exit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60" grpId="2"/>
      <p:bldP build="whole" bldLvl="1" animBg="1" rev="0" advAuto="0" spid="668" grpId="4"/>
      <p:bldP build="whole" bldLvl="1" animBg="1" rev="0" advAuto="0" spid="663" grpId="1"/>
      <p:bldP build="whole" bldLvl="1" animBg="1" rev="0" advAuto="0" spid="656" grpId="10"/>
      <p:bldP build="whole" bldLvl="1" animBg="1" rev="0" advAuto="0" spid="655" grpId="6"/>
      <p:bldP build="whole" bldLvl="1" animBg="1" rev="0" advAuto="0" spid="660" grpId="9"/>
      <p:bldP build="whole" bldLvl="1" animBg="1" rev="0" advAuto="0" spid="667" grpId="3"/>
      <p:bldP build="whole" bldLvl="1" animBg="1" rev="0" advAuto="0" spid="668" grpId="11"/>
      <p:bldP build="whole" bldLvl="1" animBg="1" rev="0" advAuto="0" spid="663" grpId="8"/>
      <p:bldP build="whole" bldLvl="1" animBg="1" rev="0" advAuto="0" spid="667" grpId="7"/>
      <p:bldP build="whole" bldLvl="1" animBg="1" rev="0" advAuto="0" spid="656" grpId="5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Sources de Reven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4500">
                <a:solidFill>
                  <a:schemeClr val="accent1">
                    <a:hueOff val="-33021"/>
                    <a:satOff val="15631"/>
                    <a:lumOff val="-38912"/>
                  </a:schemeClr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Sources de Revenus</a:t>
            </a:r>
          </a:p>
        </p:txBody>
      </p:sp>
      <p:grpSp>
        <p:nvGrpSpPr>
          <p:cNvPr id="673" name="Grouper"/>
          <p:cNvGrpSpPr/>
          <p:nvPr/>
        </p:nvGrpSpPr>
        <p:grpSpPr>
          <a:xfrm>
            <a:off x="6487902" y="7827908"/>
            <a:ext cx="11401846" cy="11401847"/>
            <a:chOff x="0" y="0"/>
            <a:chExt cx="11401845" cy="11401845"/>
          </a:xfrm>
        </p:grpSpPr>
        <p:graphicFrame>
          <p:nvGraphicFramePr>
            <p:cNvPr id="671" name="Diagramme 2D circulaire"/>
            <p:cNvGraphicFramePr/>
            <p:nvPr/>
          </p:nvGraphicFramePr>
          <p:xfrm>
            <a:off x="0" y="0"/>
            <a:ext cx="11401846" cy="11401846"/>
          </p:xfrm>
          <a:graphic xmlns:a="http://schemas.openxmlformats.org/drawingml/2006/main">
            <a:graphicData uri="http://schemas.openxmlformats.org/drawingml/2006/chart">
              <c:chart xmlns:c="http://schemas.openxmlformats.org/drawingml/2006/chart" r:id="rId2"/>
            </a:graphicData>
          </a:graphic>
        </p:graphicFrame>
        <p:sp>
          <p:nvSpPr>
            <p:cNvPr id="672" name="Cercle"/>
            <p:cNvSpPr/>
            <p:nvPr/>
          </p:nvSpPr>
          <p:spPr>
            <a:xfrm>
              <a:off x="-1" y="-1"/>
              <a:ext cx="11401847" cy="11401847"/>
            </a:xfrm>
            <a:prstGeom prst="ellipse">
              <a:avLst/>
            </a:prstGeom>
            <a:blipFill rotWithShape="1">
              <a:blip r:embed="rId3">
                <a:alphaModFix amt="73016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</p:grpSp>
      <p:sp>
        <p:nvSpPr>
          <p:cNvPr id="674" name="21%"/>
          <p:cNvSpPr txBox="1"/>
          <p:nvPr/>
        </p:nvSpPr>
        <p:spPr>
          <a:xfrm>
            <a:off x="11240144" y="10508391"/>
            <a:ext cx="2659843" cy="181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spcBef>
                <a:spcPts val="0"/>
              </a:spcBef>
              <a:defRPr sz="11800">
                <a:solidFill>
                  <a:schemeClr val="accent1">
                    <a:hueOff val="-33021"/>
                    <a:satOff val="15631"/>
                    <a:lumOff val="-38912"/>
                  </a:schemeClr>
                </a:solidFill>
                <a:latin typeface="A Song for Jennifer"/>
                <a:ea typeface="A Song for Jennifer"/>
                <a:cs typeface="A Song for Jennifer"/>
                <a:sym typeface="A Song for Jennifer"/>
              </a:defRPr>
            </a:lvl1pPr>
          </a:lstStyle>
          <a:p>
            <a:pPr/>
            <a:r>
              <a:t>21%</a:t>
            </a:r>
          </a:p>
        </p:txBody>
      </p:sp>
      <p:grpSp>
        <p:nvGrpSpPr>
          <p:cNvPr id="678" name="Grouper"/>
          <p:cNvGrpSpPr/>
          <p:nvPr/>
        </p:nvGrpSpPr>
        <p:grpSpPr>
          <a:xfrm>
            <a:off x="1218210" y="4183964"/>
            <a:ext cx="5572005" cy="5259550"/>
            <a:chOff x="172988" y="64870"/>
            <a:chExt cx="5572004" cy="5259548"/>
          </a:xfrm>
        </p:grpSpPr>
        <p:sp>
          <p:nvSpPr>
            <p:cNvPr id="675" name="Rectangle aux angles arrondis"/>
            <p:cNvSpPr/>
            <p:nvPr/>
          </p:nvSpPr>
          <p:spPr>
            <a:xfrm>
              <a:off x="172988" y="64870"/>
              <a:ext cx="5572005" cy="5259550"/>
            </a:xfrm>
            <a:prstGeom prst="roundRect">
              <a:avLst>
                <a:gd name="adj" fmla="val 2805"/>
              </a:avLst>
            </a:prstGeom>
            <a:blipFill rotWithShape="1">
              <a:blip r:embed="rId4">
                <a:alphaModFix amt="29962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676" name="Accompagnement ludique favorisant apprentissage, concentration et motivation à travers le jeu, dans un cadre bienveillant, sans écran, adapté aux enfants."/>
            <p:cNvSpPr txBox="1"/>
            <p:nvPr/>
          </p:nvSpPr>
          <p:spPr>
            <a:xfrm>
              <a:off x="382739" y="2319192"/>
              <a:ext cx="5152503" cy="2540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 defTabSz="457200">
                <a:spcBef>
                  <a:spcPts val="1200"/>
                </a:spcBef>
                <a:defRPr sz="28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Accompagnement ludique favorisant apprentissage, concentration et motivation à travers le jeu, dans un cadre bienveillant, sans écran, adapté aux enfants.</a:t>
              </a:r>
            </a:p>
          </p:txBody>
        </p:sp>
        <p:sp>
          <p:nvSpPr>
            <p:cNvPr id="677" name="Soutien Scolaire"/>
            <p:cNvSpPr txBox="1"/>
            <p:nvPr/>
          </p:nvSpPr>
          <p:spPr>
            <a:xfrm>
              <a:off x="989635" y="339864"/>
              <a:ext cx="3962157" cy="152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100000" lnSpcReduction="0"/>
            </a:bodyPr>
            <a:lstStyle>
              <a:lvl1pPr algn="ctr" defTabSz="462280">
                <a:spcBef>
                  <a:spcPts val="0"/>
                </a:spcBef>
                <a:defRPr sz="4816">
                  <a:solidFill>
                    <a:schemeClr val="accent1">
                      <a:hueOff val="-33021"/>
                      <a:satOff val="15631"/>
                      <a:lumOff val="-38912"/>
                    </a:schemeClr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Soutien Scolaire</a:t>
              </a:r>
            </a:p>
          </p:txBody>
        </p:sp>
      </p:grpSp>
      <p:grpSp>
        <p:nvGrpSpPr>
          <p:cNvPr id="681" name="Grouper"/>
          <p:cNvGrpSpPr/>
          <p:nvPr/>
        </p:nvGrpSpPr>
        <p:grpSpPr>
          <a:xfrm>
            <a:off x="7581103" y="3044654"/>
            <a:ext cx="9286748" cy="1732763"/>
            <a:chOff x="0" y="0"/>
            <a:chExt cx="9286746" cy="1732762"/>
          </a:xfrm>
        </p:grpSpPr>
        <p:sp>
          <p:nvSpPr>
            <p:cNvPr id="679" name="Rectangle aux angles arrondis"/>
            <p:cNvSpPr/>
            <p:nvPr/>
          </p:nvSpPr>
          <p:spPr>
            <a:xfrm>
              <a:off x="0" y="296705"/>
              <a:ext cx="9286747" cy="1193412"/>
            </a:xfrm>
            <a:prstGeom prst="roundRect">
              <a:avLst>
                <a:gd name="adj" fmla="val 16926"/>
              </a:avLst>
            </a:prstGeom>
            <a:blipFill rotWithShape="1">
              <a:blip r:embed="rId5">
                <a:alphaModFix amt="30069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680" name="Ateliers et événements"/>
            <p:cNvSpPr txBox="1"/>
            <p:nvPr/>
          </p:nvSpPr>
          <p:spPr>
            <a:xfrm>
              <a:off x="622481" y="0"/>
              <a:ext cx="8186039" cy="17327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100000" lnSpcReduction="0"/>
            </a:bodyPr>
            <a:lstStyle>
              <a:lvl1pPr algn="ctr" defTabSz="511809">
                <a:spcBef>
                  <a:spcPts val="0"/>
                </a:spcBef>
                <a:defRPr sz="5580">
                  <a:solidFill>
                    <a:schemeClr val="accent1">
                      <a:hueOff val="-33021"/>
                      <a:satOff val="15631"/>
                      <a:lumOff val="-38912"/>
                    </a:schemeClr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Ateliers et événements</a:t>
              </a:r>
            </a:p>
          </p:txBody>
        </p:sp>
      </p:grpSp>
      <p:grpSp>
        <p:nvGrpSpPr>
          <p:cNvPr id="685" name="Grouper"/>
          <p:cNvGrpSpPr/>
          <p:nvPr/>
        </p:nvGrpSpPr>
        <p:grpSpPr>
          <a:xfrm>
            <a:off x="17779747" y="4290532"/>
            <a:ext cx="5572005" cy="7680420"/>
            <a:chOff x="0" y="-535689"/>
            <a:chExt cx="5572004" cy="7680418"/>
          </a:xfrm>
        </p:grpSpPr>
        <p:sp>
          <p:nvSpPr>
            <p:cNvPr id="682" name="Rectangle aux angles arrondis"/>
            <p:cNvSpPr/>
            <p:nvPr/>
          </p:nvSpPr>
          <p:spPr>
            <a:xfrm>
              <a:off x="0" y="-535690"/>
              <a:ext cx="5572005" cy="7680420"/>
            </a:xfrm>
            <a:prstGeom prst="roundRect">
              <a:avLst>
                <a:gd name="adj" fmla="val 2647"/>
              </a:avLst>
            </a:prstGeom>
            <a:blipFill rotWithShape="1">
              <a:blip r:embed="rId6">
                <a:alphaModFix amt="29637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683" name="Dans la continuité de mon expérience, ces ateliers permettent de proposer des activités ludiques et pédagogiques adaptées aux publics, en lien avec le territoire et les besoins identifiés.…"/>
            <p:cNvSpPr txBox="1"/>
            <p:nvPr/>
          </p:nvSpPr>
          <p:spPr>
            <a:xfrm>
              <a:off x="364245" y="1563757"/>
              <a:ext cx="4843514" cy="4381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spcBef>
                  <a:spcPts val="1200"/>
                </a:spcBef>
                <a:defRPr sz="21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Dans la continuité de mon expérience, ces ateliers permettent de proposer des activités ludiques et pédagogiques adaptées aux publics, en lien avec le territoire et les besoins identifiés.</a:t>
              </a:r>
            </a:p>
            <a:p>
              <a:pPr marL="149859" indent="-149859" defTabSz="457200">
                <a:spcBef>
                  <a:spcPts val="0"/>
                </a:spcBef>
                <a:buSzPct val="40000"/>
                <a:buBlip>
                  <a:blip r:embed="rId7"/>
                </a:buBlip>
                <a:defRPr sz="21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Transmettre par le jeu</a:t>
              </a:r>
            </a:p>
            <a:p>
              <a:pPr marL="149859" indent="-149859" defTabSz="457200">
                <a:spcBef>
                  <a:spcPts val="0"/>
                </a:spcBef>
                <a:buSzPct val="40000"/>
                <a:buBlip>
                  <a:blip r:embed="rId7"/>
                </a:buBlip>
                <a:defRPr sz="21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Accompagner les enfants et les familles</a:t>
              </a:r>
            </a:p>
            <a:p>
              <a:pPr marL="149859" indent="-149859" defTabSz="457200">
                <a:spcBef>
                  <a:spcPts val="0"/>
                </a:spcBef>
                <a:buSzPct val="40000"/>
                <a:buBlip>
                  <a:blip r:embed="rId7"/>
                </a:buBlip>
                <a:defRPr sz="21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Développer la coopération et l’expression</a:t>
              </a:r>
            </a:p>
            <a:p>
              <a:pPr marL="149859" indent="-149859" defTabSz="457200">
                <a:spcBef>
                  <a:spcPts val="0"/>
                </a:spcBef>
                <a:buSzPct val="40000"/>
                <a:buBlip>
                  <a:blip r:embed="rId7"/>
                </a:buBlip>
                <a:defRPr sz="21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Adapter les formats selon les publics</a:t>
              </a:r>
            </a:p>
            <a:p>
              <a:pPr marL="149859" indent="-149859" defTabSz="457200">
                <a:spcBef>
                  <a:spcPts val="0"/>
                </a:spcBef>
                <a:buSzPct val="40000"/>
                <a:buBlip>
                  <a:blip r:embed="rId7"/>
                </a:buBlip>
                <a:defRPr sz="21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Structurer une offre d’ateliers régulière</a:t>
              </a:r>
            </a:p>
          </p:txBody>
        </p:sp>
        <p:pic>
          <p:nvPicPr>
            <p:cNvPr id="684" name="Atelier du Ludibus Kids.png" descr="Atelier du Ludibus Kids.png"/>
            <p:cNvPicPr>
              <a:picLocks noChangeAspect="1"/>
            </p:cNvPicPr>
            <p:nvPr/>
          </p:nvPicPr>
          <p:blipFill>
            <a:blip r:embed="rId8">
              <a:extLst/>
            </a:blip>
            <a:srcRect l="0" t="0" r="0" b="0"/>
            <a:stretch>
              <a:fillRect/>
            </a:stretch>
          </p:blipFill>
          <p:spPr>
            <a:xfrm>
              <a:off x="793689" y="-112707"/>
              <a:ext cx="3984580" cy="15972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86" name="Ateliers (jeu, sciences couture…)…"/>
          <p:cNvSpPr txBox="1"/>
          <p:nvPr/>
        </p:nvSpPr>
        <p:spPr>
          <a:xfrm>
            <a:off x="7502738" y="5310199"/>
            <a:ext cx="9378524" cy="3095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749299" indent="-749299">
              <a:spcBef>
                <a:spcPts val="0"/>
              </a:spcBef>
              <a:buSzPct val="40000"/>
              <a:buBlip>
                <a:blip r:embed="rId7"/>
              </a:buBlip>
              <a:defRPr sz="3600">
                <a:latin typeface="Oceanside Typewriter"/>
                <a:ea typeface="Oceanside Typewriter"/>
                <a:cs typeface="Oceanside Typewriter"/>
                <a:sym typeface="Oceanside Typewriter"/>
              </a:defRPr>
            </a:pPr>
            <a:r>
              <a:t>Ateliers </a:t>
            </a:r>
            <a:r>
              <a:rPr sz="2800"/>
              <a:t>(jeu, sciences couture…)</a:t>
            </a:r>
          </a:p>
          <a:p>
            <a:pPr marL="749299" indent="-749299">
              <a:spcBef>
                <a:spcPts val="0"/>
              </a:spcBef>
              <a:buSzPct val="40000"/>
              <a:buBlip>
                <a:blip r:embed="rId7"/>
              </a:buBlip>
              <a:defRPr sz="3600">
                <a:latin typeface="Oceanside Typewriter"/>
                <a:ea typeface="Oceanside Typewriter"/>
                <a:cs typeface="Oceanside Typewriter"/>
                <a:sym typeface="Oceanside Typewriter"/>
              </a:defRPr>
            </a:pPr>
            <a:r>
              <a:t>Soutien Scolaire Ludique</a:t>
            </a:r>
          </a:p>
          <a:p>
            <a:pPr marL="749299" indent="-749299">
              <a:spcBef>
                <a:spcPts val="0"/>
              </a:spcBef>
              <a:buSzPct val="40000"/>
              <a:buBlip>
                <a:blip r:embed="rId7"/>
              </a:buBlip>
              <a:defRPr sz="3600">
                <a:latin typeface="Oceanside Typewriter"/>
                <a:ea typeface="Oceanside Typewriter"/>
                <a:cs typeface="Oceanside Typewriter"/>
                <a:sym typeface="Oceanside Typewriter"/>
              </a:defRPr>
            </a:pPr>
            <a:r>
              <a:t>Anniversaire </a:t>
            </a:r>
          </a:p>
          <a:p>
            <a:pPr marL="749299" indent="-749299">
              <a:spcBef>
                <a:spcPts val="0"/>
              </a:spcBef>
              <a:buSzPct val="40000"/>
              <a:buBlip>
                <a:blip r:embed="rId7"/>
              </a:buBlip>
              <a:defRPr sz="3600">
                <a:latin typeface="Oceanside Typewriter"/>
                <a:ea typeface="Oceanside Typewriter"/>
                <a:cs typeface="Oceanside Typewriter"/>
                <a:sym typeface="Oceanside Typewriter"/>
              </a:defRPr>
            </a:pPr>
            <a:r>
              <a:t>Animations et soirée</a:t>
            </a:r>
          </a:p>
          <a:p>
            <a:pPr marL="749299" indent="-749299">
              <a:spcBef>
                <a:spcPts val="0"/>
              </a:spcBef>
              <a:buSzPct val="40000"/>
              <a:buBlip>
                <a:blip r:embed="rId7"/>
              </a:buBlip>
              <a:defRPr sz="3600">
                <a:latin typeface="Oceanside Typewriter"/>
                <a:ea typeface="Oceanside Typewriter"/>
                <a:cs typeface="Oceanside Typewriter"/>
                <a:sym typeface="Oceanside Typewriter"/>
              </a:defRPr>
            </a:pPr>
            <a:r>
              <a:t>Temps forts ponctuels </a:t>
            </a:r>
            <a:r>
              <a:rPr sz="3000"/>
              <a:t>(éditeur, association, vie culturelle de St Brieuc)</a:t>
            </a:r>
          </a:p>
        </p:txBody>
      </p:sp>
      <p:pic>
        <p:nvPicPr>
          <p:cNvPr id="687" name="Unknown.png" descr="Unknown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0926246" y="10630367"/>
            <a:ext cx="2073714" cy="864048"/>
          </a:xfrm>
          <a:prstGeom prst="rect">
            <a:avLst/>
          </a:prstGeom>
          <a:ln w="12700">
            <a:miter lim="400000"/>
          </a:ln>
        </p:spPr>
      </p:pic>
      <p:pic>
        <p:nvPicPr>
          <p:cNvPr id="688" name="Unknown.png" descr="Unknown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9634037" y="10549811"/>
            <a:ext cx="1076652" cy="10251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Class="entr" nodeType="after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Class="entr" nodeType="after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10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mph" nodeType="withEffect" presetSubtype="0" presetID="8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Rot by="-5040000">
                                      <p:cBhvr>
                                        <p:cTn id="28" dur="100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xit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xit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xit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xit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xit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86" grpId="10"/>
      <p:bldP build="whole" bldLvl="1" animBg="1" rev="0" advAuto="0" spid="673" grpId="6"/>
      <p:bldP build="whole" bldLvl="1" animBg="1" rev="0" advAuto="0" spid="685" grpId="3"/>
      <p:bldP build="whole" bldLvl="1" animBg="1" rev="0" advAuto="0" spid="678" grpId="9"/>
      <p:bldP build="whole" bldLvl="1" animBg="1" rev="0" advAuto="0" spid="674" grpId="11"/>
      <p:bldP build="whole" bldLvl="1" animBg="1" rev="0" advAuto="0" spid="685" grpId="7"/>
      <p:bldP build="whole" bldLvl="1" animBg="1" rev="0" advAuto="0" spid="686" grpId="4"/>
      <p:bldP build="whole" bldLvl="1" animBg="1" rev="0" advAuto="0" spid="681" grpId="8"/>
      <p:bldP build="whole" bldLvl="1" animBg="1" rev="0" advAuto="0" spid="674" grpId="5"/>
      <p:bldP build="whole" bldLvl="1" animBg="1" rev="0" advAuto="0" spid="678" grpId="2"/>
      <p:bldP build="whole" bldLvl="1" animBg="1" rev="0" advAuto="0" spid="681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Sources de Reven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4500">
                <a:solidFill>
                  <a:schemeClr val="accent1">
                    <a:hueOff val="-33021"/>
                    <a:satOff val="15631"/>
                    <a:lumOff val="-38912"/>
                  </a:schemeClr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Sources de Revenus</a:t>
            </a:r>
          </a:p>
        </p:txBody>
      </p:sp>
      <p:grpSp>
        <p:nvGrpSpPr>
          <p:cNvPr id="693" name="Grouper"/>
          <p:cNvGrpSpPr/>
          <p:nvPr/>
        </p:nvGrpSpPr>
        <p:grpSpPr>
          <a:xfrm>
            <a:off x="6487902" y="7827908"/>
            <a:ext cx="11401846" cy="11401847"/>
            <a:chOff x="0" y="0"/>
            <a:chExt cx="11401845" cy="11401845"/>
          </a:xfrm>
        </p:grpSpPr>
        <p:graphicFrame>
          <p:nvGraphicFramePr>
            <p:cNvPr id="691" name="Diagramme 2D circulaire"/>
            <p:cNvGraphicFramePr/>
            <p:nvPr/>
          </p:nvGraphicFramePr>
          <p:xfrm>
            <a:off x="0" y="0"/>
            <a:ext cx="11401846" cy="11401846"/>
          </p:xfrm>
          <a:graphic xmlns:a="http://schemas.openxmlformats.org/drawingml/2006/main">
            <a:graphicData uri="http://schemas.openxmlformats.org/drawingml/2006/chart">
              <c:chart xmlns:c="http://schemas.openxmlformats.org/drawingml/2006/chart" r:id="rId2"/>
            </a:graphicData>
          </a:graphic>
        </p:graphicFrame>
        <p:sp>
          <p:nvSpPr>
            <p:cNvPr id="692" name="Cercle"/>
            <p:cNvSpPr/>
            <p:nvPr/>
          </p:nvSpPr>
          <p:spPr>
            <a:xfrm>
              <a:off x="-1" y="-1"/>
              <a:ext cx="11401847" cy="11401847"/>
            </a:xfrm>
            <a:prstGeom prst="ellipse">
              <a:avLst/>
            </a:prstGeom>
            <a:blipFill rotWithShape="1">
              <a:blip r:embed="rId3">
                <a:alphaModFix amt="73016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</p:grpSp>
      <p:sp>
        <p:nvSpPr>
          <p:cNvPr id="694" name="11%"/>
          <p:cNvSpPr txBox="1"/>
          <p:nvPr/>
        </p:nvSpPr>
        <p:spPr>
          <a:xfrm>
            <a:off x="11261767" y="10530015"/>
            <a:ext cx="2659844" cy="1810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spcBef>
                <a:spcPts val="0"/>
              </a:spcBef>
              <a:defRPr sz="11800">
                <a:solidFill>
                  <a:schemeClr val="accent1">
                    <a:hueOff val="-33021"/>
                    <a:satOff val="15631"/>
                    <a:lumOff val="-38912"/>
                  </a:schemeClr>
                </a:solidFill>
                <a:latin typeface="A Song for Jennifer"/>
                <a:ea typeface="A Song for Jennifer"/>
                <a:cs typeface="A Song for Jennifer"/>
                <a:sym typeface="A Song for Jennifer"/>
              </a:defRPr>
            </a:lvl1pPr>
          </a:lstStyle>
          <a:p>
            <a:pPr/>
            <a:r>
              <a:t>11%</a:t>
            </a:r>
          </a:p>
        </p:txBody>
      </p:sp>
      <p:grpSp>
        <p:nvGrpSpPr>
          <p:cNvPr id="698" name="Grouper"/>
          <p:cNvGrpSpPr/>
          <p:nvPr/>
        </p:nvGrpSpPr>
        <p:grpSpPr>
          <a:xfrm>
            <a:off x="1218210" y="4292082"/>
            <a:ext cx="5572005" cy="7089554"/>
            <a:chOff x="172988" y="172988"/>
            <a:chExt cx="5572004" cy="7089552"/>
          </a:xfrm>
        </p:grpSpPr>
        <p:sp>
          <p:nvSpPr>
            <p:cNvPr id="695" name="Rectangle aux angles arrondis"/>
            <p:cNvSpPr/>
            <p:nvPr/>
          </p:nvSpPr>
          <p:spPr>
            <a:xfrm>
              <a:off x="172988" y="172988"/>
              <a:ext cx="5572005" cy="7048645"/>
            </a:xfrm>
            <a:prstGeom prst="roundRect">
              <a:avLst>
                <a:gd name="adj" fmla="val 2647"/>
              </a:avLst>
            </a:prstGeom>
            <a:blipFill rotWithShape="1">
              <a:blip r:embed="rId4">
                <a:alphaModFix amt="29585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696" name="Espace Ateliers :…"/>
            <p:cNvSpPr txBox="1"/>
            <p:nvPr/>
          </p:nvSpPr>
          <p:spPr>
            <a:xfrm>
              <a:off x="343481" y="2207941"/>
              <a:ext cx="5231019" cy="5054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defTabSz="457200">
                <a:spcBef>
                  <a:spcPts val="1200"/>
                </a:spcBef>
                <a:defRPr b="1" sz="27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Espace Ateliers :</a:t>
              </a:r>
            </a:p>
            <a:p>
              <a:pPr defTabSz="457200">
                <a:spcBef>
                  <a:spcPts val="1200"/>
                </a:spcBef>
                <a:defRPr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Dédié à la création, à l’expérimentation et à la transmission, permettant d’accueillir activités ludiques, artistiques et pédagogiques adaptées aux publics.</a:t>
              </a:r>
            </a:p>
            <a:p>
              <a:pPr defTabSz="457200">
                <a:spcBef>
                  <a:spcPts val="1200"/>
                </a:spcBef>
                <a:defRPr b="1" sz="27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Espace Réunions :</a:t>
              </a:r>
            </a:p>
            <a:p>
              <a:pPr defTabSz="457200">
                <a:spcBef>
                  <a:spcPts val="1200"/>
                </a:spcBef>
                <a:defRPr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Pensé pour l’échange, la réflexion et la collaboration, offrant un cadre calme et modulable pour groupes, partenaires et initiatives locales.</a:t>
              </a:r>
            </a:p>
          </p:txBody>
        </p:sp>
        <p:sp>
          <p:nvSpPr>
            <p:cNvPr id="697" name="EspaceS disponibleS"/>
            <p:cNvSpPr txBox="1"/>
            <p:nvPr/>
          </p:nvSpPr>
          <p:spPr>
            <a:xfrm>
              <a:off x="977912" y="296482"/>
              <a:ext cx="3962157" cy="1668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100000" lnSpcReduction="0"/>
            </a:bodyPr>
            <a:lstStyle>
              <a:lvl1pPr algn="ctr" defTabSz="553084">
                <a:spcBef>
                  <a:spcPts val="0"/>
                </a:spcBef>
                <a:defRPr sz="5159">
                  <a:solidFill>
                    <a:schemeClr val="accent1">
                      <a:hueOff val="-33021"/>
                      <a:satOff val="15631"/>
                      <a:lumOff val="-38912"/>
                    </a:schemeClr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EspaceS disponibleS</a:t>
              </a:r>
            </a:p>
          </p:txBody>
        </p:sp>
      </p:grpSp>
      <p:grpSp>
        <p:nvGrpSpPr>
          <p:cNvPr id="701" name="Grouper"/>
          <p:cNvGrpSpPr/>
          <p:nvPr/>
        </p:nvGrpSpPr>
        <p:grpSpPr>
          <a:xfrm>
            <a:off x="7581103" y="3044654"/>
            <a:ext cx="9286748" cy="1732763"/>
            <a:chOff x="0" y="0"/>
            <a:chExt cx="9286746" cy="1732762"/>
          </a:xfrm>
        </p:grpSpPr>
        <p:sp>
          <p:nvSpPr>
            <p:cNvPr id="699" name="Rectangle aux angles arrondis"/>
            <p:cNvSpPr/>
            <p:nvPr/>
          </p:nvSpPr>
          <p:spPr>
            <a:xfrm>
              <a:off x="0" y="296705"/>
              <a:ext cx="9286747" cy="1193412"/>
            </a:xfrm>
            <a:prstGeom prst="roundRect">
              <a:avLst>
                <a:gd name="adj" fmla="val 16926"/>
              </a:avLst>
            </a:prstGeom>
            <a:blipFill rotWithShape="1">
              <a:blip r:embed="rId5">
                <a:alphaModFix amt="29811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00" name="Location de locaux"/>
            <p:cNvSpPr txBox="1"/>
            <p:nvPr/>
          </p:nvSpPr>
          <p:spPr>
            <a:xfrm>
              <a:off x="622481" y="0"/>
              <a:ext cx="8186039" cy="17327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100000" lnSpcReduction="0"/>
            </a:bodyPr>
            <a:lstStyle>
              <a:lvl1pPr algn="ctr" defTabSz="586104">
                <a:spcBef>
                  <a:spcPts val="0"/>
                </a:spcBef>
                <a:defRPr sz="6390">
                  <a:solidFill>
                    <a:schemeClr val="accent1">
                      <a:hueOff val="-33021"/>
                      <a:satOff val="15631"/>
                      <a:lumOff val="-38912"/>
                    </a:schemeClr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Location de locaux</a:t>
              </a:r>
            </a:p>
          </p:txBody>
        </p:sp>
      </p:grpSp>
      <p:grpSp>
        <p:nvGrpSpPr>
          <p:cNvPr id="706" name="Grouper"/>
          <p:cNvGrpSpPr/>
          <p:nvPr/>
        </p:nvGrpSpPr>
        <p:grpSpPr>
          <a:xfrm>
            <a:off x="17711971" y="4197111"/>
            <a:ext cx="5863096" cy="7588689"/>
            <a:chOff x="0" y="-535689"/>
            <a:chExt cx="5863094" cy="7588687"/>
          </a:xfrm>
        </p:grpSpPr>
        <p:sp>
          <p:nvSpPr>
            <p:cNvPr id="702" name="Rectangle aux angles arrondis"/>
            <p:cNvSpPr/>
            <p:nvPr/>
          </p:nvSpPr>
          <p:spPr>
            <a:xfrm>
              <a:off x="0" y="-535690"/>
              <a:ext cx="5572005" cy="7588689"/>
            </a:xfrm>
            <a:prstGeom prst="roundRect">
              <a:avLst>
                <a:gd name="adj" fmla="val 2647"/>
              </a:avLst>
            </a:prstGeom>
            <a:blipFill rotWithShape="1">
              <a:blip r:embed="rId6">
                <a:alphaModFix amt="29990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03" name="Partenaire Atelier"/>
            <p:cNvSpPr txBox="1"/>
            <p:nvPr/>
          </p:nvSpPr>
          <p:spPr>
            <a:xfrm>
              <a:off x="184627" y="626844"/>
              <a:ext cx="5678468" cy="13862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100000" lnSpcReduction="0"/>
            </a:bodyPr>
            <a:lstStyle/>
            <a:p>
              <a:pPr algn="ctr">
                <a:spcBef>
                  <a:spcPts val="0"/>
                </a:spcBef>
                <a:defRPr sz="5100">
                  <a:solidFill>
                    <a:schemeClr val="accent1">
                      <a:hueOff val="-33021"/>
                      <a:satOff val="15631"/>
                      <a:lumOff val="-38912"/>
                    </a:schemeClr>
                  </a:solidFill>
                  <a:latin typeface="Abrosia"/>
                  <a:ea typeface="Abrosia"/>
                  <a:cs typeface="Abrosia"/>
                  <a:sym typeface="Abrosia"/>
                </a:defRPr>
              </a:pPr>
            </a:p>
            <a:p>
              <a:pPr algn="ctr">
                <a:spcBef>
                  <a:spcPts val="0"/>
                </a:spcBef>
                <a:defRPr sz="3100">
                  <a:solidFill>
                    <a:schemeClr val="accent1">
                      <a:hueOff val="-33021"/>
                      <a:satOff val="15631"/>
                      <a:lumOff val="-38912"/>
                    </a:schemeClr>
                  </a:solidFill>
                  <a:latin typeface="Abrosia"/>
                  <a:ea typeface="Abrosia"/>
                  <a:cs typeface="Abrosia"/>
                  <a:sym typeface="Abrosia"/>
                </a:defRPr>
              </a:pPr>
              <a:r>
                <a:t>Partenaire Atelier</a:t>
              </a:r>
            </a:p>
          </p:txBody>
        </p:sp>
        <p:sp>
          <p:nvSpPr>
            <p:cNvPr id="704" name="Accueillir des intervenants pour tester des ateliers autour de l’art et du bien-être, dans une logique d’expérimentation et de développement des pratiques.…"/>
            <p:cNvSpPr txBox="1"/>
            <p:nvPr/>
          </p:nvSpPr>
          <p:spPr>
            <a:xfrm>
              <a:off x="375978" y="2334316"/>
              <a:ext cx="4843514" cy="4051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defTabSz="457200">
                <a:spcBef>
                  <a:spcPts val="1200"/>
                </a:spcBef>
                <a:defRPr sz="2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Accueillir des intervenants pour tester des ateliers autour de l’art et du bien-être, dans une logique d’expérimentation et de développement des pratiques.</a:t>
              </a:r>
            </a:p>
            <a:p>
              <a:pPr marL="457200" indent="-317500" defTabSz="457200">
                <a:spcBef>
                  <a:spcPts val="0"/>
                </a:spcBef>
                <a:buSzPct val="80000"/>
                <a:buFont typeface="Times Roman"/>
                <a:buChar char="•"/>
                <a:defRPr sz="2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Tester de nouveaux formats d’ateliers</a:t>
              </a:r>
            </a:p>
            <a:p>
              <a:pPr marL="457200" indent="-317500" defTabSz="457200">
                <a:spcBef>
                  <a:spcPts val="0"/>
                </a:spcBef>
                <a:buSzPct val="80000"/>
                <a:buFont typeface="Times Roman"/>
                <a:buChar char="•"/>
                <a:defRPr sz="2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Accueillir des intervenants extérieurs</a:t>
              </a:r>
            </a:p>
            <a:p>
              <a:pPr marL="457200" indent="-317500" defTabSz="457200">
                <a:spcBef>
                  <a:spcPts val="0"/>
                </a:spcBef>
                <a:buSzPct val="80000"/>
                <a:buFont typeface="Times Roman"/>
                <a:buChar char="•"/>
                <a:defRPr sz="2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Explorer des pratiques artistiques et de bien-être</a:t>
              </a:r>
            </a:p>
            <a:p>
              <a:pPr marL="457200" indent="-317500" defTabSz="457200">
                <a:spcBef>
                  <a:spcPts val="0"/>
                </a:spcBef>
                <a:buSzPct val="80000"/>
                <a:buFont typeface="Times Roman"/>
                <a:buChar char="•"/>
                <a:defRPr sz="2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Enrichir la programmation du lieu</a:t>
              </a:r>
            </a:p>
            <a:p>
              <a:pPr marL="457200" indent="-317500" defTabSz="457200">
                <a:spcBef>
                  <a:spcPts val="0"/>
                </a:spcBef>
                <a:buSzPct val="80000"/>
                <a:buFont typeface="Times Roman"/>
                <a:buChar char="•"/>
                <a:defRPr sz="2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Développer des collaborations locales</a:t>
              </a:r>
            </a:p>
          </p:txBody>
        </p:sp>
        <p:pic>
          <p:nvPicPr>
            <p:cNvPr id="705" name="logo-avant-premieres-8a61d.png" descr="logo-avant-premieres-8a61d.pn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460862" y="-187167"/>
              <a:ext cx="4673746" cy="15890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07" name="Location ponctuelle ou permanente…"/>
          <p:cNvSpPr txBox="1"/>
          <p:nvPr/>
        </p:nvSpPr>
        <p:spPr>
          <a:xfrm>
            <a:off x="8262400" y="4818896"/>
            <a:ext cx="7977386" cy="2967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749299" indent="-749299">
              <a:spcBef>
                <a:spcPts val="0"/>
              </a:spcBef>
              <a:buSzPct val="40000"/>
              <a:buBlip>
                <a:blip r:embed="rId8"/>
              </a:buBlip>
              <a:defRPr sz="4000">
                <a:latin typeface="Oceanside Typewriter"/>
                <a:ea typeface="Oceanside Typewriter"/>
                <a:cs typeface="Oceanside Typewriter"/>
                <a:sym typeface="Oceanside Typewriter"/>
              </a:defRPr>
            </a:pPr>
            <a:r>
              <a:t>Location ponctuelle ou permanente</a:t>
            </a:r>
          </a:p>
          <a:p>
            <a:pPr marL="749299" indent="-749299">
              <a:spcBef>
                <a:spcPts val="0"/>
              </a:spcBef>
              <a:buSzPct val="40000"/>
              <a:buBlip>
                <a:blip r:embed="rId8"/>
              </a:buBlip>
              <a:defRPr sz="4000">
                <a:latin typeface="Oceanside Typewriter"/>
                <a:ea typeface="Oceanside Typewriter"/>
                <a:cs typeface="Oceanside Typewriter"/>
                <a:sym typeface="Oceanside Typewriter"/>
              </a:defRPr>
            </a:pPr>
            <a:r>
              <a:t>Accueil d’Atelier extérieur</a:t>
            </a:r>
          </a:p>
          <a:p>
            <a:pPr marL="749299" indent="-749299">
              <a:spcBef>
                <a:spcPts val="0"/>
              </a:spcBef>
              <a:buSzPct val="40000"/>
              <a:buBlip>
                <a:blip r:embed="rId8"/>
              </a:buBlip>
              <a:defRPr sz="4000">
                <a:latin typeface="Oceanside Typewriter"/>
                <a:ea typeface="Oceanside Typewriter"/>
                <a:cs typeface="Oceanside Typewriter"/>
                <a:sym typeface="Oceanside Typewriter"/>
              </a:defRPr>
            </a:pPr>
            <a:r>
              <a:t>Partenariat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Class="entr" nodeType="after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Class="entr" nodeType="after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10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mph" nodeType="withEffect" presetSubtype="0" presetID="8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Rot by="-3420000">
                                      <p:cBhvr>
                                        <p:cTn id="28" dur="10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01" grpId="1"/>
      <p:bldP build="whole" bldLvl="1" animBg="1" rev="0" advAuto="0" spid="706" grpId="3"/>
      <p:bldP build="whole" bldLvl="1" animBg="1" rev="0" advAuto="0" spid="707" grpId="4"/>
      <p:bldP build="whole" bldLvl="1" animBg="1" rev="0" advAuto="0" spid="694" grpId="5"/>
      <p:bldP build="whole" bldLvl="1" animBg="1" rev="0" advAuto="0" spid="693" grpId="6"/>
      <p:bldP build="whole" bldLvl="1" animBg="1" rev="0" advAuto="0" spid="698" grpId="2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Stratégie de communication"/>
          <p:cNvSpPr txBox="1"/>
          <p:nvPr/>
        </p:nvSpPr>
        <p:spPr>
          <a:xfrm>
            <a:off x="4844854" y="3632194"/>
            <a:ext cx="15541651" cy="469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54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Stratégie de communication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Plan de communication"/>
          <p:cNvSpPr txBox="1"/>
          <p:nvPr/>
        </p:nvSpPr>
        <p:spPr>
          <a:xfrm>
            <a:off x="87672" y="249354"/>
            <a:ext cx="23787405" cy="220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41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Plan de communication</a:t>
            </a:r>
          </a:p>
        </p:txBody>
      </p:sp>
      <p:grpSp>
        <p:nvGrpSpPr>
          <p:cNvPr id="715" name="Grouper">
            <a:hlinkClick r:id="rId2" invalidUrl="" action="ppaction://hlinksldjump" tgtFrame="" tooltip="" history="1" highlightClick="0" endSnd="0"/>
          </p:cNvPr>
          <p:cNvGrpSpPr/>
          <p:nvPr/>
        </p:nvGrpSpPr>
        <p:grpSpPr>
          <a:xfrm>
            <a:off x="2151833" y="2316422"/>
            <a:ext cx="4425876" cy="10708559"/>
            <a:chOff x="-12700" y="-12699"/>
            <a:chExt cx="4425874" cy="10708557"/>
          </a:xfrm>
        </p:grpSpPr>
        <p:pic>
          <p:nvPicPr>
            <p:cNvPr id="712" name="Gros plan sur des grains de café torréfiés" descr="Gros plan sur des grains de café torréfiés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" y="-12700"/>
              <a:ext cx="4422598" cy="10708559"/>
            </a:xfrm>
            <a:prstGeom prst="rect">
              <a:avLst/>
            </a:prstGeom>
            <a:effectLst/>
          </p:spPr>
        </p:pic>
        <p:sp>
          <p:nvSpPr>
            <p:cNvPr id="713" name="Rectangle"/>
            <p:cNvSpPr/>
            <p:nvPr/>
          </p:nvSpPr>
          <p:spPr>
            <a:xfrm>
              <a:off x="46009" y="9388035"/>
              <a:ext cx="4367166" cy="1270001"/>
            </a:xfrm>
            <a:prstGeom prst="rect">
              <a:avLst/>
            </a:prstGeom>
            <a:blipFill rotWithShape="1">
              <a:blip r:embed="rId4">
                <a:alphaModFix amt="52283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14" name="Digital"/>
            <p:cNvSpPr txBox="1"/>
            <p:nvPr/>
          </p:nvSpPr>
          <p:spPr>
            <a:xfrm>
              <a:off x="260622" y="8638845"/>
              <a:ext cx="3937940" cy="200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algn="ctr">
                <a:spcBef>
                  <a:spcPts val="0"/>
                </a:spcBef>
                <a:defRPr sz="8000">
                  <a:solidFill>
                    <a:srgbClr val="000000"/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Digital</a:t>
              </a:r>
            </a:p>
          </p:txBody>
        </p:sp>
      </p:grpSp>
      <p:grpSp>
        <p:nvGrpSpPr>
          <p:cNvPr id="719" name="Grouper">
            <a:hlinkClick r:id="rId5" invalidUrl="" action="ppaction://hlinksldjump" tgtFrame="" tooltip="" history="1" highlightClick="0" endSnd="0"/>
          </p:cNvPr>
          <p:cNvGrpSpPr/>
          <p:nvPr/>
        </p:nvGrpSpPr>
        <p:grpSpPr>
          <a:xfrm>
            <a:off x="6805816" y="2351179"/>
            <a:ext cx="4473827" cy="9474984"/>
            <a:chOff x="0" y="-12699"/>
            <a:chExt cx="4473826" cy="9474982"/>
          </a:xfrm>
        </p:grpSpPr>
        <p:pic>
          <p:nvPicPr>
            <p:cNvPr id="716" name="Gros plan sur des grains de café torréfiés" descr="Gros plan sur des grains de café torréfiés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-12700"/>
              <a:ext cx="4473827" cy="9474984"/>
            </a:xfrm>
            <a:prstGeom prst="rect">
              <a:avLst/>
            </a:prstGeom>
            <a:effectLst/>
          </p:spPr>
        </p:pic>
        <p:sp>
          <p:nvSpPr>
            <p:cNvPr id="717" name="Rectangle"/>
            <p:cNvSpPr/>
            <p:nvPr/>
          </p:nvSpPr>
          <p:spPr>
            <a:xfrm>
              <a:off x="0" y="8161241"/>
              <a:ext cx="4437937" cy="1270001"/>
            </a:xfrm>
            <a:prstGeom prst="rect">
              <a:avLst/>
            </a:prstGeom>
            <a:blipFill rotWithShape="1">
              <a:blip r:embed="rId7">
                <a:alphaModFix amt="28554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18" name="Local"/>
            <p:cNvSpPr txBox="1"/>
            <p:nvPr/>
          </p:nvSpPr>
          <p:spPr>
            <a:xfrm>
              <a:off x="249998" y="7373238"/>
              <a:ext cx="3937941" cy="200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algn="ctr">
                <a:spcBef>
                  <a:spcPts val="0"/>
                </a:spcBef>
                <a:defRPr sz="8000">
                  <a:solidFill>
                    <a:srgbClr val="000000"/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Local</a:t>
              </a:r>
            </a:p>
          </p:txBody>
        </p:sp>
      </p:grpSp>
      <p:grpSp>
        <p:nvGrpSpPr>
          <p:cNvPr id="723" name="Grouper">
            <a:hlinkClick r:id="rId8" invalidUrl="" action="ppaction://hlinksldjump" tgtFrame="" tooltip="" history="1" highlightClick="0" endSnd="0"/>
          </p:cNvPr>
          <p:cNvGrpSpPr/>
          <p:nvPr/>
        </p:nvGrpSpPr>
        <p:grpSpPr>
          <a:xfrm>
            <a:off x="11602422" y="2334908"/>
            <a:ext cx="4557879" cy="6771178"/>
            <a:chOff x="0" y="-12700"/>
            <a:chExt cx="4557878" cy="6771177"/>
          </a:xfrm>
        </p:grpSpPr>
        <p:pic>
          <p:nvPicPr>
            <p:cNvPr id="720" name="Gros plan sur des grains de café torréfiés" descr="Gros plan sur des grains de café torréfiés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-12700"/>
              <a:ext cx="4557879" cy="6766043"/>
            </a:xfrm>
            <a:prstGeom prst="rect">
              <a:avLst/>
            </a:prstGeom>
            <a:effectLst/>
          </p:spPr>
        </p:pic>
        <p:sp>
          <p:nvSpPr>
            <p:cNvPr id="721" name="Rectangle"/>
            <p:cNvSpPr/>
            <p:nvPr/>
          </p:nvSpPr>
          <p:spPr>
            <a:xfrm>
              <a:off x="0" y="5707251"/>
              <a:ext cx="4557879" cy="1051227"/>
            </a:xfrm>
            <a:prstGeom prst="rect">
              <a:avLst/>
            </a:prstGeom>
            <a:blipFill rotWithShape="1">
              <a:blip r:embed="rId10">
                <a:alphaModFix amt="45246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22" name="Partenariat"/>
            <p:cNvSpPr txBox="1"/>
            <p:nvPr/>
          </p:nvSpPr>
          <p:spPr>
            <a:xfrm>
              <a:off x="119942" y="4741040"/>
              <a:ext cx="4437937" cy="200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algn="ctr">
                <a:spcBef>
                  <a:spcPts val="0"/>
                </a:spcBef>
                <a:defRPr sz="5600">
                  <a:solidFill>
                    <a:srgbClr val="000000"/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Partenariat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Plan de communication"/>
          <p:cNvSpPr txBox="1"/>
          <p:nvPr/>
        </p:nvSpPr>
        <p:spPr>
          <a:xfrm>
            <a:off x="87672" y="249354"/>
            <a:ext cx="23787405" cy="220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41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Plan de communication</a:t>
            </a:r>
          </a:p>
        </p:txBody>
      </p:sp>
      <p:grpSp>
        <p:nvGrpSpPr>
          <p:cNvPr id="729" name="Grouper"/>
          <p:cNvGrpSpPr/>
          <p:nvPr/>
        </p:nvGrpSpPr>
        <p:grpSpPr>
          <a:xfrm>
            <a:off x="2151833" y="2316422"/>
            <a:ext cx="4425876" cy="10708559"/>
            <a:chOff x="-12700" y="-12699"/>
            <a:chExt cx="4425874" cy="10708557"/>
          </a:xfrm>
        </p:grpSpPr>
        <p:pic>
          <p:nvPicPr>
            <p:cNvPr id="726" name="Gros plan sur des grains de café torréfiés" descr="Gros plan sur des grains de café torréfiés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2700" y="-12700"/>
              <a:ext cx="4422598" cy="10708559"/>
            </a:xfrm>
            <a:prstGeom prst="rect">
              <a:avLst/>
            </a:prstGeom>
            <a:effectLst/>
          </p:spPr>
        </p:pic>
        <p:sp>
          <p:nvSpPr>
            <p:cNvPr id="727" name="Rectangle"/>
            <p:cNvSpPr/>
            <p:nvPr/>
          </p:nvSpPr>
          <p:spPr>
            <a:xfrm>
              <a:off x="46009" y="9388035"/>
              <a:ext cx="4367166" cy="1270001"/>
            </a:xfrm>
            <a:prstGeom prst="rect">
              <a:avLst/>
            </a:prstGeom>
            <a:blipFill rotWithShape="1">
              <a:blip r:embed="rId3">
                <a:alphaModFix amt="52283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28" name="Digital"/>
            <p:cNvSpPr txBox="1"/>
            <p:nvPr/>
          </p:nvSpPr>
          <p:spPr>
            <a:xfrm>
              <a:off x="260622" y="8638845"/>
              <a:ext cx="3937940" cy="200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algn="ctr">
                <a:spcBef>
                  <a:spcPts val="0"/>
                </a:spcBef>
                <a:defRPr sz="8000">
                  <a:solidFill>
                    <a:srgbClr val="000000"/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Digital</a:t>
              </a:r>
            </a:p>
          </p:txBody>
        </p:sp>
      </p:grpSp>
      <p:grpSp>
        <p:nvGrpSpPr>
          <p:cNvPr id="733" name="Grouper"/>
          <p:cNvGrpSpPr/>
          <p:nvPr/>
        </p:nvGrpSpPr>
        <p:grpSpPr>
          <a:xfrm>
            <a:off x="6805816" y="2351179"/>
            <a:ext cx="4473827" cy="9474984"/>
            <a:chOff x="0" y="-12699"/>
            <a:chExt cx="4473826" cy="9474982"/>
          </a:xfrm>
        </p:grpSpPr>
        <p:pic>
          <p:nvPicPr>
            <p:cNvPr id="730" name="Gros plan sur des grains de café torréfiés" descr="Gros plan sur des grains de café torréfiés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-12700"/>
              <a:ext cx="4473827" cy="9474984"/>
            </a:xfrm>
            <a:prstGeom prst="rect">
              <a:avLst/>
            </a:prstGeom>
            <a:effectLst/>
          </p:spPr>
        </p:pic>
        <p:sp>
          <p:nvSpPr>
            <p:cNvPr id="731" name="Rectangle"/>
            <p:cNvSpPr/>
            <p:nvPr/>
          </p:nvSpPr>
          <p:spPr>
            <a:xfrm>
              <a:off x="0" y="8161241"/>
              <a:ext cx="4437937" cy="1270001"/>
            </a:xfrm>
            <a:prstGeom prst="rect">
              <a:avLst/>
            </a:prstGeom>
            <a:blipFill rotWithShape="1">
              <a:blip r:embed="rId5">
                <a:alphaModFix amt="28554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32" name="Local"/>
            <p:cNvSpPr txBox="1"/>
            <p:nvPr/>
          </p:nvSpPr>
          <p:spPr>
            <a:xfrm>
              <a:off x="249998" y="7373238"/>
              <a:ext cx="3937941" cy="200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algn="ctr">
                <a:spcBef>
                  <a:spcPts val="0"/>
                </a:spcBef>
                <a:defRPr sz="8000">
                  <a:solidFill>
                    <a:srgbClr val="000000"/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Local</a:t>
              </a:r>
            </a:p>
          </p:txBody>
        </p:sp>
      </p:grpSp>
      <p:grpSp>
        <p:nvGrpSpPr>
          <p:cNvPr id="737" name="Grouper"/>
          <p:cNvGrpSpPr/>
          <p:nvPr/>
        </p:nvGrpSpPr>
        <p:grpSpPr>
          <a:xfrm>
            <a:off x="11602422" y="2334908"/>
            <a:ext cx="4557879" cy="6771178"/>
            <a:chOff x="0" y="-12700"/>
            <a:chExt cx="4557878" cy="6771177"/>
          </a:xfrm>
        </p:grpSpPr>
        <p:pic>
          <p:nvPicPr>
            <p:cNvPr id="734" name="Gros plan sur des grains de café torréfiés" descr="Gros plan sur des grains de café torréfiés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-12700"/>
              <a:ext cx="4557879" cy="6766043"/>
            </a:xfrm>
            <a:prstGeom prst="rect">
              <a:avLst/>
            </a:prstGeom>
            <a:effectLst/>
          </p:spPr>
        </p:pic>
        <p:sp>
          <p:nvSpPr>
            <p:cNvPr id="735" name="Rectangle"/>
            <p:cNvSpPr/>
            <p:nvPr/>
          </p:nvSpPr>
          <p:spPr>
            <a:xfrm>
              <a:off x="0" y="5707251"/>
              <a:ext cx="4557879" cy="1051227"/>
            </a:xfrm>
            <a:prstGeom prst="rect">
              <a:avLst/>
            </a:prstGeom>
            <a:blipFill rotWithShape="1">
              <a:blip r:embed="rId7">
                <a:alphaModFix amt="45246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36" name="Partenariat"/>
            <p:cNvSpPr txBox="1"/>
            <p:nvPr/>
          </p:nvSpPr>
          <p:spPr>
            <a:xfrm>
              <a:off x="119942" y="4741040"/>
              <a:ext cx="4437937" cy="200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algn="ctr">
                <a:spcBef>
                  <a:spcPts val="0"/>
                </a:spcBef>
                <a:defRPr sz="5600">
                  <a:solidFill>
                    <a:srgbClr val="000000"/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Partenariat</a:t>
              </a:r>
            </a:p>
          </p:txBody>
        </p:sp>
      </p:grpSp>
      <p:grpSp>
        <p:nvGrpSpPr>
          <p:cNvPr id="741" name="Grouper"/>
          <p:cNvGrpSpPr/>
          <p:nvPr/>
        </p:nvGrpSpPr>
        <p:grpSpPr>
          <a:xfrm>
            <a:off x="16423844" y="2351461"/>
            <a:ext cx="4605870" cy="5394723"/>
            <a:chOff x="0" y="-12700"/>
            <a:chExt cx="4605869" cy="5394721"/>
          </a:xfrm>
        </p:grpSpPr>
        <p:pic>
          <p:nvPicPr>
            <p:cNvPr id="738" name="Gros plan sur des grains de café torréfiés" descr="Gros plan sur des grains de café torréfiés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9235" y="-12700"/>
              <a:ext cx="4546635" cy="5394722"/>
            </a:xfrm>
            <a:prstGeom prst="rect">
              <a:avLst/>
            </a:prstGeom>
            <a:effectLst/>
          </p:spPr>
        </p:pic>
        <p:sp>
          <p:nvSpPr>
            <p:cNvPr id="739" name="Rectangle"/>
            <p:cNvSpPr/>
            <p:nvPr/>
          </p:nvSpPr>
          <p:spPr>
            <a:xfrm>
              <a:off x="0" y="4421754"/>
              <a:ext cx="4546635" cy="937756"/>
            </a:xfrm>
            <a:prstGeom prst="rect">
              <a:avLst/>
            </a:prstGeom>
            <a:blipFill rotWithShape="1">
              <a:blip r:embed="rId9">
                <a:alphaModFix amt="66769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40" name="Temps Fort"/>
            <p:cNvSpPr txBox="1"/>
            <p:nvPr/>
          </p:nvSpPr>
          <p:spPr>
            <a:xfrm>
              <a:off x="217019" y="3332960"/>
              <a:ext cx="4231067" cy="200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algn="ctr">
                <a:spcBef>
                  <a:spcPts val="0"/>
                </a:spcBef>
                <a:defRPr sz="5600">
                  <a:solidFill>
                    <a:srgbClr val="000000"/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Temps Fort</a:t>
              </a:r>
            </a:p>
          </p:txBody>
        </p:sp>
      </p:grpSp>
      <p:grpSp>
        <p:nvGrpSpPr>
          <p:cNvPr id="747" name="Grouper"/>
          <p:cNvGrpSpPr/>
          <p:nvPr/>
        </p:nvGrpSpPr>
        <p:grpSpPr>
          <a:xfrm>
            <a:off x="4637084" y="2380016"/>
            <a:ext cx="18488555" cy="11112424"/>
            <a:chOff x="0" y="0"/>
            <a:chExt cx="18488554" cy="11112422"/>
          </a:xfrm>
        </p:grpSpPr>
        <p:sp>
          <p:nvSpPr>
            <p:cNvPr id="742" name="Rectangle"/>
            <p:cNvSpPr/>
            <p:nvPr/>
          </p:nvSpPr>
          <p:spPr>
            <a:xfrm>
              <a:off x="2236163" y="0"/>
              <a:ext cx="15882887" cy="1389570"/>
            </a:xfrm>
            <a:prstGeom prst="rect">
              <a:avLst/>
            </a:prstGeom>
            <a:blipFill rotWithShape="1">
              <a:blip r:embed="rId10">
                <a:alphaModFix amt="60002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43" name="Objectif:"/>
            <p:cNvSpPr txBox="1"/>
            <p:nvPr/>
          </p:nvSpPr>
          <p:spPr>
            <a:xfrm>
              <a:off x="0" y="155034"/>
              <a:ext cx="8266983" cy="1079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 defTabSz="457200">
                <a:spcBef>
                  <a:spcPts val="1400"/>
                </a:spcBef>
                <a:defRPr sz="6500">
                  <a:solidFill>
                    <a:srgbClr val="000000"/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Objectif: </a:t>
              </a:r>
            </a:p>
          </p:txBody>
        </p:sp>
        <p:sp>
          <p:nvSpPr>
            <p:cNvPr id="744" name="Être visible facilement pour les familles"/>
            <p:cNvSpPr txBox="1"/>
            <p:nvPr/>
          </p:nvSpPr>
          <p:spPr>
            <a:xfrm>
              <a:off x="6251263" y="481539"/>
              <a:ext cx="12237292" cy="812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457200">
                <a:spcBef>
                  <a:spcPts val="1200"/>
                </a:spcBef>
                <a:defRPr b="1" sz="48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Être visible facilement pour les familles</a:t>
              </a:r>
            </a:p>
          </p:txBody>
        </p:sp>
        <p:sp>
          <p:nvSpPr>
            <p:cNvPr id="745" name="Rectangle"/>
            <p:cNvSpPr/>
            <p:nvPr/>
          </p:nvSpPr>
          <p:spPr>
            <a:xfrm>
              <a:off x="2236163" y="8270121"/>
              <a:ext cx="15882887" cy="2209801"/>
            </a:xfrm>
            <a:prstGeom prst="rect">
              <a:avLst/>
            </a:prstGeom>
            <a:blipFill rotWithShape="1">
              <a:blip r:embed="rId11">
                <a:alphaModFix amt="60002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46" name="Google (fiche établissement) → visibilité locale + infos pratiques + avis clients…"/>
            <p:cNvSpPr txBox="1"/>
            <p:nvPr/>
          </p:nvSpPr>
          <p:spPr>
            <a:xfrm>
              <a:off x="2467709" y="1466859"/>
              <a:ext cx="15882887" cy="96455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marL="457199" indent="-317499" defTabSz="457200">
                <a:spcBef>
                  <a:spcPts val="0"/>
                </a:spcBef>
                <a:buSzPct val="80000"/>
                <a:buFont typeface="Times Roman"/>
                <a:buChar char="•"/>
                <a:defRPr sz="43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rPr b="1"/>
                <a:t>Google (fiche établissement)</a:t>
              </a:r>
              <a:br/>
              <a:r>
                <a:t>→ visibilité locale + infos pratiques + avis clients</a:t>
              </a:r>
            </a:p>
            <a:p>
              <a:pPr defTabSz="457200">
                <a:spcBef>
                  <a:spcPts val="0"/>
                </a:spcBef>
                <a:defRPr sz="43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  <a:p>
              <a:pPr marL="457199" indent="-317499" defTabSz="457200">
                <a:spcBef>
                  <a:spcPts val="0"/>
                </a:spcBef>
                <a:buSzPct val="80000"/>
                <a:buFont typeface="Times Roman"/>
                <a:buChar char="•"/>
                <a:defRPr sz="43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rPr b="1"/>
                <a:t>Site internet</a:t>
              </a:r>
              <a:br/>
              <a:r>
                <a:t>→ présentation du lieu + activités + infos + réservations</a:t>
              </a:r>
            </a:p>
            <a:p>
              <a:pPr defTabSz="457200">
                <a:spcBef>
                  <a:spcPts val="0"/>
                </a:spcBef>
                <a:defRPr sz="43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  <a:p>
              <a:pPr marL="457199" indent="-317499" defTabSz="457200">
                <a:spcBef>
                  <a:spcPts val="0"/>
                </a:spcBef>
                <a:buSzPct val="80000"/>
                <a:buFont typeface="Times Roman"/>
                <a:buChar char="•"/>
                <a:defRPr sz="43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rPr b="1"/>
                <a:t>Réseaux sociaux (Facebook / Instagram)</a:t>
              </a:r>
              <a:br/>
              <a:r>
                <a:t>→ montrer l’ambiance, les jeux, les événements</a:t>
              </a:r>
              <a:br/>
              <a:r>
                <a:t>→ créer une communauté</a:t>
              </a:r>
            </a:p>
            <a:p>
              <a:pPr defTabSz="457200">
                <a:spcBef>
                  <a:spcPts val="0"/>
                </a:spcBef>
                <a:defRPr sz="43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  <a:p>
              <a:pPr defTabSz="457200">
                <a:spcBef>
                  <a:spcPts val="0"/>
                </a:spcBef>
                <a:defRPr sz="5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  <a:p>
              <a:pPr defTabSz="457200">
                <a:spcBef>
                  <a:spcPts val="1200"/>
                </a:spcBef>
                <a:defRPr sz="5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Les familles cherchent leurs activités en ligne</a:t>
              </a:r>
              <a:br/>
              <a:r>
                <a:t>→ présence digitale essentielle pour attirer du public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after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down)" transition="out">
                                      <p:cBhvr>
                                        <p:cTn id="6" dur="1000" fill="hold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Class="exit" nodeType="afterEffect" presetSubtype="4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down)" transition="out">
                                      <p:cBhvr>
                                        <p:cTn id="10" dur="1000" fill="hold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Class="exit" nodeType="afterEffect" presetSubtype="4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down)" transition="out">
                                      <p:cBhvr>
                                        <p:cTn id="14" dur="1000" fill="hold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41" grpId="3"/>
      <p:bldP build="whole" bldLvl="1" animBg="1" rev="0" advAuto="0" spid="747" grpId="4"/>
      <p:bldP build="whole" bldLvl="1" animBg="1" rev="0" advAuto="0" spid="733" grpId="2"/>
      <p:bldP build="whole" bldLvl="1" animBg="1" rev="0" advAuto="0" spid="737" grpId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Plan de communication"/>
          <p:cNvSpPr txBox="1"/>
          <p:nvPr/>
        </p:nvSpPr>
        <p:spPr>
          <a:xfrm>
            <a:off x="87672" y="249354"/>
            <a:ext cx="23787405" cy="220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41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Plan de communication</a:t>
            </a:r>
          </a:p>
        </p:txBody>
      </p:sp>
      <p:grpSp>
        <p:nvGrpSpPr>
          <p:cNvPr id="753" name="Grouper"/>
          <p:cNvGrpSpPr/>
          <p:nvPr/>
        </p:nvGrpSpPr>
        <p:grpSpPr>
          <a:xfrm>
            <a:off x="2151833" y="2316422"/>
            <a:ext cx="4425876" cy="10708559"/>
            <a:chOff x="-12700" y="-12699"/>
            <a:chExt cx="4425874" cy="10708557"/>
          </a:xfrm>
        </p:grpSpPr>
        <p:pic>
          <p:nvPicPr>
            <p:cNvPr id="750" name="Gros plan sur des grains de café torréfiés" descr="Gros plan sur des grains de café torréfiés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2700" y="-12700"/>
              <a:ext cx="4422598" cy="10708559"/>
            </a:xfrm>
            <a:prstGeom prst="rect">
              <a:avLst/>
            </a:prstGeom>
            <a:effectLst/>
          </p:spPr>
        </p:pic>
        <p:sp>
          <p:nvSpPr>
            <p:cNvPr id="751" name="Rectangle"/>
            <p:cNvSpPr/>
            <p:nvPr/>
          </p:nvSpPr>
          <p:spPr>
            <a:xfrm>
              <a:off x="46009" y="9388035"/>
              <a:ext cx="4367166" cy="1270001"/>
            </a:xfrm>
            <a:prstGeom prst="rect">
              <a:avLst/>
            </a:prstGeom>
            <a:blipFill rotWithShape="1">
              <a:blip r:embed="rId3">
                <a:alphaModFix amt="52283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52" name="Digital"/>
            <p:cNvSpPr txBox="1"/>
            <p:nvPr/>
          </p:nvSpPr>
          <p:spPr>
            <a:xfrm>
              <a:off x="260622" y="8638845"/>
              <a:ext cx="3937940" cy="200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algn="ctr">
                <a:spcBef>
                  <a:spcPts val="0"/>
                </a:spcBef>
                <a:defRPr sz="8000">
                  <a:solidFill>
                    <a:srgbClr val="000000"/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Digital</a:t>
              </a:r>
            </a:p>
          </p:txBody>
        </p:sp>
      </p:grpSp>
      <p:grpSp>
        <p:nvGrpSpPr>
          <p:cNvPr id="757" name="Grouper"/>
          <p:cNvGrpSpPr/>
          <p:nvPr/>
        </p:nvGrpSpPr>
        <p:grpSpPr>
          <a:xfrm>
            <a:off x="6805816" y="2351179"/>
            <a:ext cx="4473827" cy="9474984"/>
            <a:chOff x="0" y="-12699"/>
            <a:chExt cx="4473826" cy="9474982"/>
          </a:xfrm>
        </p:grpSpPr>
        <p:pic>
          <p:nvPicPr>
            <p:cNvPr id="754" name="Gros plan sur des grains de café torréfiés" descr="Gros plan sur des grains de café torréfiés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-12700"/>
              <a:ext cx="4473827" cy="9474984"/>
            </a:xfrm>
            <a:prstGeom prst="rect">
              <a:avLst/>
            </a:prstGeom>
            <a:effectLst/>
          </p:spPr>
        </p:pic>
        <p:sp>
          <p:nvSpPr>
            <p:cNvPr id="755" name="Rectangle"/>
            <p:cNvSpPr/>
            <p:nvPr/>
          </p:nvSpPr>
          <p:spPr>
            <a:xfrm>
              <a:off x="0" y="8161241"/>
              <a:ext cx="4437937" cy="1270001"/>
            </a:xfrm>
            <a:prstGeom prst="rect">
              <a:avLst/>
            </a:prstGeom>
            <a:blipFill rotWithShape="1">
              <a:blip r:embed="rId5">
                <a:alphaModFix amt="28554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56" name="Local"/>
            <p:cNvSpPr txBox="1"/>
            <p:nvPr/>
          </p:nvSpPr>
          <p:spPr>
            <a:xfrm>
              <a:off x="249998" y="7373238"/>
              <a:ext cx="3937941" cy="200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algn="ctr">
                <a:spcBef>
                  <a:spcPts val="0"/>
                </a:spcBef>
                <a:defRPr sz="8000">
                  <a:solidFill>
                    <a:srgbClr val="000000"/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Local</a:t>
              </a:r>
            </a:p>
          </p:txBody>
        </p:sp>
      </p:grpSp>
      <p:grpSp>
        <p:nvGrpSpPr>
          <p:cNvPr id="761" name="Grouper"/>
          <p:cNvGrpSpPr/>
          <p:nvPr/>
        </p:nvGrpSpPr>
        <p:grpSpPr>
          <a:xfrm>
            <a:off x="11602422" y="2334908"/>
            <a:ext cx="4557879" cy="6771178"/>
            <a:chOff x="0" y="-12700"/>
            <a:chExt cx="4557878" cy="6771177"/>
          </a:xfrm>
        </p:grpSpPr>
        <p:pic>
          <p:nvPicPr>
            <p:cNvPr id="758" name="Gros plan sur des grains de café torréfiés" descr="Gros plan sur des grains de café torréfiés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-12700"/>
              <a:ext cx="4557879" cy="6766043"/>
            </a:xfrm>
            <a:prstGeom prst="rect">
              <a:avLst/>
            </a:prstGeom>
            <a:effectLst/>
          </p:spPr>
        </p:pic>
        <p:sp>
          <p:nvSpPr>
            <p:cNvPr id="759" name="Rectangle"/>
            <p:cNvSpPr/>
            <p:nvPr/>
          </p:nvSpPr>
          <p:spPr>
            <a:xfrm>
              <a:off x="0" y="5707251"/>
              <a:ext cx="4557879" cy="1051227"/>
            </a:xfrm>
            <a:prstGeom prst="rect">
              <a:avLst/>
            </a:prstGeom>
            <a:blipFill rotWithShape="1">
              <a:blip r:embed="rId7">
                <a:alphaModFix amt="45246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60" name="Partenariat"/>
            <p:cNvSpPr txBox="1"/>
            <p:nvPr/>
          </p:nvSpPr>
          <p:spPr>
            <a:xfrm>
              <a:off x="119942" y="4741040"/>
              <a:ext cx="4437937" cy="200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algn="ctr">
                <a:spcBef>
                  <a:spcPts val="0"/>
                </a:spcBef>
                <a:defRPr sz="5600">
                  <a:solidFill>
                    <a:srgbClr val="000000"/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Partenariat</a:t>
              </a:r>
            </a:p>
          </p:txBody>
        </p:sp>
      </p:grpSp>
      <p:grpSp>
        <p:nvGrpSpPr>
          <p:cNvPr id="767" name="Grouper"/>
          <p:cNvGrpSpPr/>
          <p:nvPr/>
        </p:nvGrpSpPr>
        <p:grpSpPr>
          <a:xfrm>
            <a:off x="4637084" y="2313860"/>
            <a:ext cx="18488555" cy="11142348"/>
            <a:chOff x="0" y="0"/>
            <a:chExt cx="18488554" cy="11142346"/>
          </a:xfrm>
        </p:grpSpPr>
        <p:sp>
          <p:nvSpPr>
            <p:cNvPr id="762" name="Rectangle"/>
            <p:cNvSpPr/>
            <p:nvPr/>
          </p:nvSpPr>
          <p:spPr>
            <a:xfrm>
              <a:off x="2236163" y="0"/>
              <a:ext cx="15882887" cy="1389570"/>
            </a:xfrm>
            <a:prstGeom prst="rect">
              <a:avLst/>
            </a:prstGeom>
            <a:blipFill rotWithShape="1">
              <a:blip r:embed="rId8">
                <a:alphaModFix amt="44041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63" name="Objectif:"/>
            <p:cNvSpPr txBox="1"/>
            <p:nvPr/>
          </p:nvSpPr>
          <p:spPr>
            <a:xfrm>
              <a:off x="0" y="155034"/>
              <a:ext cx="8266983" cy="1079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 defTabSz="457200">
                <a:spcBef>
                  <a:spcPts val="1400"/>
                </a:spcBef>
                <a:defRPr sz="6500">
                  <a:solidFill>
                    <a:srgbClr val="000000"/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Objectif: </a:t>
              </a:r>
            </a:p>
          </p:txBody>
        </p:sp>
        <p:sp>
          <p:nvSpPr>
            <p:cNvPr id="764" name="Ancrage local et visibilité terrain"/>
            <p:cNvSpPr txBox="1"/>
            <p:nvPr/>
          </p:nvSpPr>
          <p:spPr>
            <a:xfrm>
              <a:off x="6251263" y="481539"/>
              <a:ext cx="12237292" cy="812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457200">
                <a:spcBef>
                  <a:spcPts val="1200"/>
                </a:spcBef>
                <a:defRPr b="1" sz="48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Ancrage local et visibilité terrain</a:t>
              </a:r>
            </a:p>
          </p:txBody>
        </p:sp>
        <p:sp>
          <p:nvSpPr>
            <p:cNvPr id="765" name="Rectangle"/>
            <p:cNvSpPr/>
            <p:nvPr/>
          </p:nvSpPr>
          <p:spPr>
            <a:xfrm>
              <a:off x="2236163" y="8270121"/>
              <a:ext cx="15882887" cy="2209801"/>
            </a:xfrm>
            <a:prstGeom prst="rect">
              <a:avLst/>
            </a:prstGeom>
            <a:blipFill rotWithShape="1">
              <a:blip r:embed="rId9">
                <a:alphaModFix amt="42470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66" name="Presse locale → article lancement + mise en avant du projet…"/>
            <p:cNvSpPr txBox="1"/>
            <p:nvPr/>
          </p:nvSpPr>
          <p:spPr>
            <a:xfrm>
              <a:off x="2236163" y="1701558"/>
              <a:ext cx="15882887" cy="94407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defTabSz="457200">
                <a:spcBef>
                  <a:spcPts val="0"/>
                </a:spcBef>
                <a:defRPr sz="41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rPr b="1"/>
                <a:t>Presse locale</a:t>
              </a:r>
              <a:br/>
              <a:r>
                <a:t>→ article lancement + mise en avant du projet</a:t>
              </a:r>
            </a:p>
            <a:p>
              <a:pPr defTabSz="457200">
                <a:spcBef>
                  <a:spcPts val="0"/>
                </a:spcBef>
                <a:defRPr sz="41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rPr b="1"/>
                <a:t>Flyers ciblés</a:t>
              </a:r>
              <a:br/>
              <a:r>
                <a:t>→ écoles</a:t>
              </a:r>
              <a:br/>
              <a:r>
                <a:t>→ centres sociaux</a:t>
              </a:r>
              <a:br/>
              <a:r>
                <a:t>→ lieux fréquentés par les familles</a:t>
              </a:r>
            </a:p>
            <a:p>
              <a:pPr defTabSz="457200">
                <a:spcBef>
                  <a:spcPts val="0"/>
                </a:spcBef>
                <a:defRPr sz="41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rPr b="1"/>
                <a:t>Réseaux de commerçants</a:t>
              </a:r>
              <a:br/>
              <a:r>
                <a:t>→ relais local</a:t>
              </a:r>
              <a:br/>
              <a:r>
                <a:t>→ recommandations croisées</a:t>
              </a:r>
            </a:p>
            <a:p>
              <a:pPr defTabSz="457200">
                <a:spcBef>
                  <a:spcPts val="0"/>
                </a:spcBef>
                <a:defRPr sz="43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  <a:p>
              <a:pPr defTabSz="457200">
                <a:spcBef>
                  <a:spcPts val="0"/>
                </a:spcBef>
                <a:defRPr sz="50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  <a:p>
              <a:pPr algn="ctr" defTabSz="457200">
                <a:spcBef>
                  <a:spcPts val="0"/>
                </a:spcBef>
                <a:defRPr sz="5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Créer du lien local</a:t>
              </a:r>
            </a:p>
            <a:p>
              <a:pPr algn="ctr" defTabSz="457200">
                <a:spcBef>
                  <a:spcPts val="0"/>
                </a:spcBef>
                <a:defRPr sz="5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→ développer le bouche-à-oreille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after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down)" transition="out">
                                      <p:cBhvr>
                                        <p:cTn id="6" dur="1000" fill="hold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Class="exit" nodeType="afterEffect" presetSubtype="4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down)" transition="out">
                                      <p:cBhvr>
                                        <p:cTn id="10" dur="1000" fill="hold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path" nodeType="withEffect" presetSubtype="0" presetID="-1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09670 0.042434" origin="layout" pathEditMode="relative">
                                      <p:cBhvr>
                                        <p:cTn id="14" dur="1000" fill="hold"/>
                                        <p:tgtEl>
                                          <p:spTgt spid="7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mph" nodeType="withEffect" presetSubtype="0" presetID="6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0" fill="hold"/>
                                        <p:tgtEl>
                                          <p:spTgt spid="757"/>
                                        </p:tgtEl>
                                      </p:cBhvr>
                                      <p:by x="114165" y="114165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53" grpId="2"/>
      <p:bldP build="whole" bldLvl="1" animBg="1" rev="0" advAuto="0" spid="767" grpId="5"/>
      <p:bldP build="whole" bldLvl="1" animBg="1" rev="0" advAuto="0" spid="761" grpId="1"/>
      <p:bldP build="whole" bldLvl="1" animBg="1" rev="0" advAuto="0" spid="757" grpId="4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Plan de communication"/>
          <p:cNvSpPr txBox="1"/>
          <p:nvPr/>
        </p:nvSpPr>
        <p:spPr>
          <a:xfrm>
            <a:off x="87672" y="249354"/>
            <a:ext cx="23787405" cy="220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57200">
              <a:spcBef>
                <a:spcPts val="1400"/>
              </a:spcBef>
              <a:defRPr sz="141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lvl1pPr>
          </a:lstStyle>
          <a:p>
            <a:pPr/>
            <a:r>
              <a:t>Plan de communication</a:t>
            </a:r>
          </a:p>
        </p:txBody>
      </p:sp>
      <p:grpSp>
        <p:nvGrpSpPr>
          <p:cNvPr id="773" name="Grouper"/>
          <p:cNvGrpSpPr/>
          <p:nvPr/>
        </p:nvGrpSpPr>
        <p:grpSpPr>
          <a:xfrm>
            <a:off x="2151833" y="2316422"/>
            <a:ext cx="4425876" cy="10708559"/>
            <a:chOff x="-12700" y="-12699"/>
            <a:chExt cx="4425874" cy="10708557"/>
          </a:xfrm>
        </p:grpSpPr>
        <p:pic>
          <p:nvPicPr>
            <p:cNvPr id="770" name="Gros plan sur des grains de café torréfiés" descr="Gros plan sur des grains de café torréfiés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2700" y="-12700"/>
              <a:ext cx="4422598" cy="10708559"/>
            </a:xfrm>
            <a:prstGeom prst="rect">
              <a:avLst/>
            </a:prstGeom>
            <a:effectLst/>
          </p:spPr>
        </p:pic>
        <p:sp>
          <p:nvSpPr>
            <p:cNvPr id="771" name="Rectangle"/>
            <p:cNvSpPr/>
            <p:nvPr/>
          </p:nvSpPr>
          <p:spPr>
            <a:xfrm>
              <a:off x="46009" y="9388035"/>
              <a:ext cx="4367166" cy="1270001"/>
            </a:xfrm>
            <a:prstGeom prst="rect">
              <a:avLst/>
            </a:prstGeom>
            <a:blipFill rotWithShape="1">
              <a:blip r:embed="rId3">
                <a:alphaModFix amt="52283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72" name="Digital"/>
            <p:cNvSpPr txBox="1"/>
            <p:nvPr/>
          </p:nvSpPr>
          <p:spPr>
            <a:xfrm>
              <a:off x="260622" y="8638845"/>
              <a:ext cx="3937940" cy="200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algn="ctr">
                <a:spcBef>
                  <a:spcPts val="0"/>
                </a:spcBef>
                <a:defRPr sz="8000">
                  <a:solidFill>
                    <a:srgbClr val="000000"/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Digital</a:t>
              </a:r>
            </a:p>
          </p:txBody>
        </p:sp>
      </p:grpSp>
      <p:grpSp>
        <p:nvGrpSpPr>
          <p:cNvPr id="777" name="Grouper"/>
          <p:cNvGrpSpPr/>
          <p:nvPr/>
        </p:nvGrpSpPr>
        <p:grpSpPr>
          <a:xfrm>
            <a:off x="6805816" y="2351179"/>
            <a:ext cx="4473827" cy="9474984"/>
            <a:chOff x="0" y="-12699"/>
            <a:chExt cx="4473826" cy="9474982"/>
          </a:xfrm>
        </p:grpSpPr>
        <p:pic>
          <p:nvPicPr>
            <p:cNvPr id="774" name="Gros plan sur des grains de café torréfiés" descr="Gros plan sur des grains de café torréfiés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-12700"/>
              <a:ext cx="4473827" cy="9474984"/>
            </a:xfrm>
            <a:prstGeom prst="rect">
              <a:avLst/>
            </a:prstGeom>
            <a:effectLst/>
          </p:spPr>
        </p:pic>
        <p:sp>
          <p:nvSpPr>
            <p:cNvPr id="775" name="Rectangle"/>
            <p:cNvSpPr/>
            <p:nvPr/>
          </p:nvSpPr>
          <p:spPr>
            <a:xfrm>
              <a:off x="0" y="8161241"/>
              <a:ext cx="4437937" cy="1270001"/>
            </a:xfrm>
            <a:prstGeom prst="rect">
              <a:avLst/>
            </a:prstGeom>
            <a:blipFill rotWithShape="1">
              <a:blip r:embed="rId5">
                <a:alphaModFix amt="28554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76" name="Local"/>
            <p:cNvSpPr txBox="1"/>
            <p:nvPr/>
          </p:nvSpPr>
          <p:spPr>
            <a:xfrm>
              <a:off x="249998" y="7373238"/>
              <a:ext cx="3937941" cy="200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algn="ctr">
                <a:spcBef>
                  <a:spcPts val="0"/>
                </a:spcBef>
                <a:defRPr sz="8000">
                  <a:solidFill>
                    <a:srgbClr val="000000"/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Local</a:t>
              </a:r>
            </a:p>
          </p:txBody>
        </p:sp>
      </p:grpSp>
      <p:grpSp>
        <p:nvGrpSpPr>
          <p:cNvPr id="781" name="Grouper"/>
          <p:cNvGrpSpPr/>
          <p:nvPr/>
        </p:nvGrpSpPr>
        <p:grpSpPr>
          <a:xfrm>
            <a:off x="11602422" y="2334908"/>
            <a:ext cx="4557879" cy="6771178"/>
            <a:chOff x="0" y="-12700"/>
            <a:chExt cx="4557878" cy="6771177"/>
          </a:xfrm>
        </p:grpSpPr>
        <p:pic>
          <p:nvPicPr>
            <p:cNvPr id="778" name="Gros plan sur des grains de café torréfiés" descr="Gros plan sur des grains de café torréfiés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-12700"/>
              <a:ext cx="4557879" cy="6766043"/>
            </a:xfrm>
            <a:prstGeom prst="rect">
              <a:avLst/>
            </a:prstGeom>
            <a:effectLst/>
          </p:spPr>
        </p:pic>
        <p:sp>
          <p:nvSpPr>
            <p:cNvPr id="779" name="Rectangle"/>
            <p:cNvSpPr/>
            <p:nvPr/>
          </p:nvSpPr>
          <p:spPr>
            <a:xfrm>
              <a:off x="0" y="5707251"/>
              <a:ext cx="4557879" cy="1051227"/>
            </a:xfrm>
            <a:prstGeom prst="rect">
              <a:avLst/>
            </a:prstGeom>
            <a:blipFill rotWithShape="1">
              <a:blip r:embed="rId7">
                <a:alphaModFix amt="45246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80" name="Partenariat"/>
            <p:cNvSpPr txBox="1"/>
            <p:nvPr/>
          </p:nvSpPr>
          <p:spPr>
            <a:xfrm>
              <a:off x="119942" y="4741040"/>
              <a:ext cx="4437937" cy="200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algn="ctr">
                <a:spcBef>
                  <a:spcPts val="0"/>
                </a:spcBef>
                <a:defRPr sz="5600">
                  <a:solidFill>
                    <a:srgbClr val="000000"/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Partenariat</a:t>
              </a:r>
            </a:p>
          </p:txBody>
        </p:sp>
      </p:grpSp>
      <p:grpSp>
        <p:nvGrpSpPr>
          <p:cNvPr id="787" name="Grouper"/>
          <p:cNvGrpSpPr/>
          <p:nvPr/>
        </p:nvGrpSpPr>
        <p:grpSpPr>
          <a:xfrm>
            <a:off x="6153433" y="2446172"/>
            <a:ext cx="18163482" cy="10479922"/>
            <a:chOff x="0" y="0"/>
            <a:chExt cx="18163480" cy="10479921"/>
          </a:xfrm>
        </p:grpSpPr>
        <p:sp>
          <p:nvSpPr>
            <p:cNvPr id="782" name="Rectangle"/>
            <p:cNvSpPr/>
            <p:nvPr/>
          </p:nvSpPr>
          <p:spPr>
            <a:xfrm>
              <a:off x="2236163" y="0"/>
              <a:ext cx="15267585" cy="1389570"/>
            </a:xfrm>
            <a:prstGeom prst="rect">
              <a:avLst/>
            </a:prstGeom>
            <a:blipFill rotWithShape="1">
              <a:blip r:embed="rId8">
                <a:alphaModFix amt="28125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83" name="Objectif:"/>
            <p:cNvSpPr/>
            <p:nvPr/>
          </p:nvSpPr>
          <p:spPr>
            <a:xfrm>
              <a:off x="0" y="694784"/>
              <a:ext cx="8266983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 defTabSz="457200">
                <a:spcBef>
                  <a:spcPts val="1400"/>
                </a:spcBef>
                <a:defRPr sz="6500">
                  <a:solidFill>
                    <a:srgbClr val="000000"/>
                  </a:solidFill>
                  <a:latin typeface="Abrosia"/>
                  <a:ea typeface="Abrosia"/>
                  <a:cs typeface="Abrosia"/>
                  <a:sym typeface="Abrosia"/>
                </a:defRPr>
              </a:lvl1pPr>
            </a:lstStyle>
            <a:p>
              <a:pPr/>
              <a:r>
                <a:t>Objectif: </a:t>
              </a:r>
            </a:p>
          </p:txBody>
        </p:sp>
        <p:sp>
          <p:nvSpPr>
            <p:cNvPr id="784" name="Renforcer le réseau local et développer l’activité"/>
            <p:cNvSpPr/>
            <p:nvPr/>
          </p:nvSpPr>
          <p:spPr>
            <a:xfrm>
              <a:off x="6515886" y="1351031"/>
              <a:ext cx="1091856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defTabSz="457200">
                <a:spcBef>
                  <a:spcPts val="1200"/>
                </a:spcBef>
                <a:defRPr b="1" sz="41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Renforcer le réseau local et développer l’activité</a:t>
              </a:r>
              <a:endParaRPr b="0"/>
            </a:p>
            <a:p>
              <a:pPr marL="457200" indent="-317500" defTabSz="457200">
                <a:spcBef>
                  <a:spcPts val="0"/>
                </a:spcBef>
                <a:buSzPct val="80000"/>
                <a:buFont typeface="Times Roman"/>
                <a:buChar char="•"/>
                <a:defRPr sz="41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</p:txBody>
        </p:sp>
        <p:sp>
          <p:nvSpPr>
            <p:cNvPr id="785" name="Rectangle"/>
            <p:cNvSpPr/>
            <p:nvPr/>
          </p:nvSpPr>
          <p:spPr>
            <a:xfrm>
              <a:off x="2236163" y="8270121"/>
              <a:ext cx="15258798" cy="2209801"/>
            </a:xfrm>
            <a:prstGeom prst="rect">
              <a:avLst/>
            </a:prstGeom>
            <a:blipFill rotWithShape="1">
              <a:blip r:embed="rId9">
                <a:alphaModFix amt="28125"/>
              </a:blip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3800">
                  <a:solidFill>
                    <a:srgbClr val="F5F8EB"/>
                  </a:solidFill>
                </a:defRPr>
              </a:pPr>
            </a:p>
          </p:txBody>
        </p:sp>
        <p:sp>
          <p:nvSpPr>
            <p:cNvPr id="786" name="Mairie / Agglomération → accompagnement du projet → soutien au développement local…"/>
            <p:cNvSpPr/>
            <p:nvPr/>
          </p:nvSpPr>
          <p:spPr>
            <a:xfrm>
              <a:off x="2280593" y="6223485"/>
              <a:ext cx="15882888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marL="457200" indent="-317500" defTabSz="457200">
                <a:spcBef>
                  <a:spcPts val="0"/>
                </a:spcBef>
                <a:buSzPct val="80000"/>
                <a:buFont typeface="Times Roman"/>
                <a:buChar char="•"/>
                <a:defRPr sz="3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rPr b="1"/>
                <a:t>Mairie / Agglomération</a:t>
              </a:r>
              <a:br/>
              <a:r>
                <a:t>→ accompagnement du projet</a:t>
              </a:r>
              <a:br/>
              <a:r>
                <a:t>→ soutien au développement local</a:t>
              </a:r>
            </a:p>
            <a:p>
              <a:pPr defTabSz="457200">
                <a:spcBef>
                  <a:spcPts val="0"/>
                </a:spcBef>
                <a:defRPr sz="3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  <a:p>
              <a:pPr marL="457200" indent="-317500" defTabSz="457200">
                <a:spcBef>
                  <a:spcPts val="0"/>
                </a:spcBef>
                <a:buSzPct val="80000"/>
                <a:buFont typeface="Times Roman"/>
                <a:buChar char="•"/>
                <a:defRPr sz="3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rPr b="1"/>
                <a:t>Structure d’accompagnement</a:t>
              </a:r>
              <a:br/>
              <a:r>
                <a:t>→ appui au développement</a:t>
              </a:r>
              <a:br/>
              <a:r>
                <a:t>→ expérimentation d’ateliers</a:t>
              </a:r>
              <a:br/>
              <a:r>
                <a:t>→ réseau professionnel</a:t>
              </a:r>
            </a:p>
            <a:p>
              <a:pPr marL="457200" indent="-317500" defTabSz="457200">
                <a:spcBef>
                  <a:spcPts val="0"/>
                </a:spcBef>
                <a:buSzPct val="80000"/>
                <a:buFont typeface="Times Roman"/>
                <a:buChar char="•"/>
                <a:defRPr sz="3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  <a:p>
              <a:pPr marL="457200" indent="-317500" defTabSz="457200">
                <a:spcBef>
                  <a:spcPts val="0"/>
                </a:spcBef>
                <a:buSzPct val="80000"/>
                <a:buFont typeface="Times Roman"/>
                <a:buChar char="•"/>
                <a:defRPr sz="3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rPr b="1"/>
                <a:t>Structures culturelles</a:t>
              </a:r>
              <a:br/>
              <a:r>
                <a:t>→ co-construction d’actions</a:t>
              </a:r>
              <a:br/>
              <a:r>
                <a:t>→ ateliers et événements communs</a:t>
              </a:r>
              <a:br/>
              <a:r>
                <a:t>→ ouverture à de nouveaux publics</a:t>
              </a:r>
            </a:p>
            <a:p>
              <a:pPr defTabSz="457200">
                <a:spcBef>
                  <a:spcPts val="0"/>
                </a:spcBef>
                <a:defRPr sz="3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  <a:p>
              <a:pPr marL="457200" indent="-317500" defTabSz="457200">
                <a:spcBef>
                  <a:spcPts val="0"/>
                </a:spcBef>
                <a:buSzPct val="80000"/>
                <a:buFont typeface="Times Roman"/>
                <a:buChar char="•"/>
                <a:defRPr sz="32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</a:p>
            <a:p>
              <a:pPr algn="ctr" defTabSz="457200">
                <a:spcBef>
                  <a:spcPts val="1200"/>
                </a:spcBef>
                <a:defRPr sz="4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Créer des synergies locales</a:t>
              </a:r>
              <a:br/>
              <a:r>
                <a:t>→ Renforcer la visibilité et la légitimité du lieu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after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down)" transition="out">
                                      <p:cBhvr>
                                        <p:cTn id="6" dur="1000" fill="hold"/>
                                        <p:tgtEl>
                                          <p:spTgt spid="7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Class="exit" nodeType="afterEffect" presetSubtype="4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down)" transition="out">
                                      <p:cBhvr>
                                        <p:cTn id="10" dur="1000" fill="hold"/>
                                        <p:tgtEl>
                                          <p:spTgt spid="7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path" nodeType="withEffect" presetSubtype="0" presetID="-1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376454 0.141722" origin="layout" pathEditMode="relative">
                                      <p:cBhvr>
                                        <p:cTn id="14" dur="1000" fill="hold"/>
                                        <p:tgtEl>
                                          <p:spTgt spid="7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mph" nodeType="withEffect" presetSubtype="0" presetID="6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0" fill="hold"/>
                                        <p:tgtEl>
                                          <p:spTgt spid="781"/>
                                        </p:tgtEl>
                                      </p:cBhvr>
                                      <p:by x="159935" y="159935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81" grpId="4"/>
      <p:bldP build="whole" bldLvl="1" animBg="1" rev="0" advAuto="0" spid="777" grpId="1"/>
      <p:bldP build="whole" bldLvl="1" animBg="1" rev="0" advAuto="0" spid="787" grpId="5"/>
      <p:bldP build="whole" bldLvl="1" animBg="1" rev="0" advAuto="0" spid="773" grpId="2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Prévisionnel…"/>
          <p:cNvSpPr txBox="1"/>
          <p:nvPr/>
        </p:nvSpPr>
        <p:spPr>
          <a:xfrm>
            <a:off x="5888910" y="3514042"/>
            <a:ext cx="13218161" cy="4888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spcBef>
                <a:spcPts val="1400"/>
              </a:spcBef>
              <a:defRPr sz="154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Prévisionnel </a:t>
            </a:r>
          </a:p>
          <a:p>
            <a:pPr algn="ctr" defTabSz="457200">
              <a:spcBef>
                <a:spcPts val="1400"/>
              </a:spcBef>
              <a:defRPr sz="154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annuel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Prévisionnel…"/>
          <p:cNvSpPr txBox="1"/>
          <p:nvPr/>
        </p:nvSpPr>
        <p:spPr>
          <a:xfrm>
            <a:off x="5888910" y="3514042"/>
            <a:ext cx="13218161" cy="4888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spcBef>
                <a:spcPts val="1400"/>
              </a:spcBef>
              <a:defRPr sz="154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Prévisionnel </a:t>
            </a:r>
          </a:p>
          <a:p>
            <a:pPr algn="ctr" defTabSz="457200">
              <a:spcBef>
                <a:spcPts val="1400"/>
              </a:spcBef>
              <a:defRPr sz="15400">
                <a:solidFill>
                  <a:srgbClr val="000000"/>
                </a:solidFill>
                <a:latin typeface="Abrosia"/>
                <a:ea typeface="Abrosia"/>
                <a:cs typeface="Abrosia"/>
                <a:sym typeface="Abrosia"/>
              </a:defRPr>
            </a:pPr>
            <a:r>
              <a:t>Travaux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3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60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60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